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98" r:id="rId6"/>
    <p:sldId id="294" r:id="rId7"/>
    <p:sldId id="301" r:id="rId8"/>
    <p:sldId id="303" r:id="rId9"/>
    <p:sldId id="261" r:id="rId10"/>
    <p:sldId id="318" r:id="rId11"/>
    <p:sldId id="262" r:id="rId12"/>
    <p:sldId id="275" r:id="rId13"/>
    <p:sldId id="315" r:id="rId14"/>
    <p:sldId id="314" r:id="rId15"/>
    <p:sldId id="263" r:id="rId16"/>
    <p:sldId id="266" r:id="rId17"/>
    <p:sldId id="308" r:id="rId18"/>
    <p:sldId id="290" r:id="rId19"/>
    <p:sldId id="291" r:id="rId20"/>
    <p:sldId id="319" r:id="rId21"/>
    <p:sldId id="304" r:id="rId22"/>
    <p:sldId id="269" r:id="rId23"/>
    <p:sldId id="270" r:id="rId24"/>
    <p:sldId id="271" r:id="rId25"/>
    <p:sldId id="272" r:id="rId26"/>
    <p:sldId id="280" r:id="rId27"/>
    <p:sldId id="276" r:id="rId28"/>
    <p:sldId id="277" r:id="rId29"/>
    <p:sldId id="285" r:id="rId30"/>
    <p:sldId id="274" r:id="rId31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8AAF8E-D6CF-46E0-A0A9-BBF7224B5AD1}">
          <p14:sldIdLst>
            <p14:sldId id="256"/>
            <p14:sldId id="298"/>
            <p14:sldId id="294"/>
            <p14:sldId id="301"/>
            <p14:sldId id="303"/>
          </p14:sldIdLst>
        </p14:section>
        <p14:section name="Untitled Section" id="{E2D73C6A-DA96-44C9-BA6F-3090BF1DD288}">
          <p14:sldIdLst>
            <p14:sldId id="261"/>
            <p14:sldId id="318"/>
            <p14:sldId id="262"/>
            <p14:sldId id="275"/>
            <p14:sldId id="315"/>
            <p14:sldId id="314"/>
            <p14:sldId id="263"/>
            <p14:sldId id="266"/>
            <p14:sldId id="308"/>
            <p14:sldId id="290"/>
            <p14:sldId id="291"/>
            <p14:sldId id="319"/>
            <p14:sldId id="304"/>
            <p14:sldId id="269"/>
            <p14:sldId id="270"/>
            <p14:sldId id="271"/>
            <p14:sldId id="272"/>
            <p14:sldId id="280"/>
            <p14:sldId id="276"/>
            <p14:sldId id="277"/>
            <p14:sldId id="285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0000"/>
    <a:srgbClr val="33CCFF"/>
    <a:srgbClr val="0099CC"/>
    <a:srgbClr val="99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92132-5F00-4A44-9D4D-14C07C82E99D}" v="97" dt="2022-03-30T13:01:21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51" autoAdjust="0"/>
  </p:normalViewPr>
  <p:slideViewPr>
    <p:cSldViewPr>
      <p:cViewPr varScale="1">
        <p:scale>
          <a:sx n="108" d="100"/>
          <a:sy n="108" d="100"/>
        </p:scale>
        <p:origin x="18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student.naviance.com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student.naviance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2D136-D4E6-426C-9903-C2BEE490F47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3491EDB-FE6B-4143-865F-D3B7965332E0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https://student.naviance.com</a:t>
          </a:r>
          <a:endParaRPr lang="en-US"/>
        </a:p>
      </dgm:t>
    </dgm:pt>
    <dgm:pt modelId="{2215108D-06B8-4134-9E98-6F5BFEA5A2FB}" type="parTrans" cxnId="{EFA0F9FC-1840-4D4D-8A13-694F387C5BD5}">
      <dgm:prSet/>
      <dgm:spPr/>
      <dgm:t>
        <a:bodyPr/>
        <a:lstStyle/>
        <a:p>
          <a:endParaRPr lang="en-US"/>
        </a:p>
      </dgm:t>
    </dgm:pt>
    <dgm:pt modelId="{2485C60B-3562-45D6-8D9F-EB25BCAABDCD}" type="sibTrans" cxnId="{EFA0F9FC-1840-4D4D-8A13-694F387C5BD5}">
      <dgm:prSet/>
      <dgm:spPr/>
      <dgm:t>
        <a:bodyPr/>
        <a:lstStyle/>
        <a:p>
          <a:endParaRPr lang="en-US"/>
        </a:p>
      </dgm:t>
    </dgm:pt>
    <dgm:pt modelId="{B961BE80-C065-4DF6-B870-C2448E7CB106}">
      <dgm:prSet/>
      <dgm:spPr/>
      <dgm:t>
        <a:bodyPr/>
        <a:lstStyle/>
        <a:p>
          <a:r>
            <a:rPr lang="en-US"/>
            <a:t>- Students access their account via CLEVER</a:t>
          </a:r>
        </a:p>
      </dgm:t>
    </dgm:pt>
    <dgm:pt modelId="{8A869DBA-D955-4257-81E9-91B7F898A9F8}" type="parTrans" cxnId="{7B3F78B1-058E-47B2-9DEF-0FF385E1D1C6}">
      <dgm:prSet/>
      <dgm:spPr/>
      <dgm:t>
        <a:bodyPr/>
        <a:lstStyle/>
        <a:p>
          <a:endParaRPr lang="en-US"/>
        </a:p>
      </dgm:t>
    </dgm:pt>
    <dgm:pt modelId="{21CC24EA-A151-4FDC-A15B-AF4924AD173B}" type="sibTrans" cxnId="{7B3F78B1-058E-47B2-9DEF-0FF385E1D1C6}">
      <dgm:prSet/>
      <dgm:spPr/>
      <dgm:t>
        <a:bodyPr/>
        <a:lstStyle/>
        <a:p>
          <a:endParaRPr lang="en-US"/>
        </a:p>
      </dgm:t>
    </dgm:pt>
    <dgm:pt modelId="{18F40027-D3F1-4D02-B282-19FA5C96B0B7}">
      <dgm:prSet/>
      <dgm:spPr/>
      <dgm:t>
        <a:bodyPr/>
        <a:lstStyle/>
        <a:p>
          <a:r>
            <a:rPr lang="en-US"/>
            <a:t>Create Resume</a:t>
          </a:r>
        </a:p>
      </dgm:t>
    </dgm:pt>
    <dgm:pt modelId="{3C21B697-F6D2-4EB6-9287-95F20D0563D2}" type="parTrans" cxnId="{FAFBD917-6C1D-463B-8C04-BA38B26FAFA8}">
      <dgm:prSet/>
      <dgm:spPr/>
      <dgm:t>
        <a:bodyPr/>
        <a:lstStyle/>
        <a:p>
          <a:endParaRPr lang="en-US"/>
        </a:p>
      </dgm:t>
    </dgm:pt>
    <dgm:pt modelId="{9110A01E-6BB7-460C-89D3-53D36143CD3D}" type="sibTrans" cxnId="{FAFBD917-6C1D-463B-8C04-BA38B26FAFA8}">
      <dgm:prSet/>
      <dgm:spPr/>
      <dgm:t>
        <a:bodyPr/>
        <a:lstStyle/>
        <a:p>
          <a:endParaRPr lang="en-US"/>
        </a:p>
      </dgm:t>
    </dgm:pt>
    <dgm:pt modelId="{0F9AB1A9-3C12-400A-B926-2591AE9921E3}">
      <dgm:prSet/>
      <dgm:spPr/>
      <dgm:t>
        <a:bodyPr/>
        <a:lstStyle/>
        <a:p>
          <a:r>
            <a:rPr lang="en-US"/>
            <a:t>Under About Me Tab</a:t>
          </a:r>
        </a:p>
      </dgm:t>
    </dgm:pt>
    <dgm:pt modelId="{C4301F21-B2BB-4E56-8DB7-BC8FCBC83CD6}" type="parTrans" cxnId="{737DD5DA-BEC1-49E1-8654-C84DF3C15669}">
      <dgm:prSet/>
      <dgm:spPr/>
      <dgm:t>
        <a:bodyPr/>
        <a:lstStyle/>
        <a:p>
          <a:endParaRPr lang="en-US"/>
        </a:p>
      </dgm:t>
    </dgm:pt>
    <dgm:pt modelId="{CC7C2011-DAF3-43B3-96AF-0C14CD6E9B91}" type="sibTrans" cxnId="{737DD5DA-BEC1-49E1-8654-C84DF3C15669}">
      <dgm:prSet/>
      <dgm:spPr/>
      <dgm:t>
        <a:bodyPr/>
        <a:lstStyle/>
        <a:p>
          <a:endParaRPr lang="en-US"/>
        </a:p>
      </dgm:t>
    </dgm:pt>
    <dgm:pt modelId="{109A39A4-2972-4146-9E16-05B23227B195}">
      <dgm:prSet/>
      <dgm:spPr/>
      <dgm:t>
        <a:bodyPr/>
        <a:lstStyle/>
        <a:p>
          <a:r>
            <a:rPr lang="en-US"/>
            <a:t>My Stuff</a:t>
          </a:r>
        </a:p>
      </dgm:t>
    </dgm:pt>
    <dgm:pt modelId="{D2A68B7D-8BDA-4402-8892-B1ECCBAC3807}" type="parTrans" cxnId="{287EBB79-AED4-4D02-BC6B-4BF6025655B9}">
      <dgm:prSet/>
      <dgm:spPr/>
      <dgm:t>
        <a:bodyPr/>
        <a:lstStyle/>
        <a:p>
          <a:endParaRPr lang="en-US"/>
        </a:p>
      </dgm:t>
    </dgm:pt>
    <dgm:pt modelId="{10CDEEE8-D77F-401B-B795-99FC5243C2C4}" type="sibTrans" cxnId="{287EBB79-AED4-4D02-BC6B-4BF6025655B9}">
      <dgm:prSet/>
      <dgm:spPr/>
      <dgm:t>
        <a:bodyPr/>
        <a:lstStyle/>
        <a:p>
          <a:endParaRPr lang="en-US"/>
        </a:p>
      </dgm:t>
    </dgm:pt>
    <dgm:pt modelId="{AADE7B71-2AEF-461F-872F-AF9292AE89AC}">
      <dgm:prSet/>
      <dgm:spPr/>
      <dgm:t>
        <a:bodyPr/>
        <a:lstStyle/>
        <a:p>
          <a:r>
            <a:rPr lang="en-US"/>
            <a:t>Resume</a:t>
          </a:r>
        </a:p>
      </dgm:t>
    </dgm:pt>
    <dgm:pt modelId="{B960229D-5035-47CC-83E7-5D6D87F87D04}" type="parTrans" cxnId="{F175A23C-9CA7-43FD-95B9-4DADD873A556}">
      <dgm:prSet/>
      <dgm:spPr/>
      <dgm:t>
        <a:bodyPr/>
        <a:lstStyle/>
        <a:p>
          <a:endParaRPr lang="en-US"/>
        </a:p>
      </dgm:t>
    </dgm:pt>
    <dgm:pt modelId="{B5633F39-7F9D-45B7-8BA1-9BD8BDB75D1C}" type="sibTrans" cxnId="{F175A23C-9CA7-43FD-95B9-4DADD873A556}">
      <dgm:prSet/>
      <dgm:spPr/>
      <dgm:t>
        <a:bodyPr/>
        <a:lstStyle/>
        <a:p>
          <a:endParaRPr lang="en-US"/>
        </a:p>
      </dgm:t>
    </dgm:pt>
    <dgm:pt modelId="{3602003C-B98D-4B26-A7F2-A065F1317CAE}" type="pres">
      <dgm:prSet presAssocID="{1192D136-D4E6-426C-9903-C2BEE490F47D}" presName="linear" presStyleCnt="0">
        <dgm:presLayoutVars>
          <dgm:animLvl val="lvl"/>
          <dgm:resizeHandles val="exact"/>
        </dgm:presLayoutVars>
      </dgm:prSet>
      <dgm:spPr/>
    </dgm:pt>
    <dgm:pt modelId="{D5CB4364-CBCF-4C6C-AA3B-2579738095C7}" type="pres">
      <dgm:prSet presAssocID="{E3491EDB-FE6B-4143-865F-D3B7965332E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53538D6-F6A8-48A8-B1FE-E17D3BC48AD1}" type="pres">
      <dgm:prSet presAssocID="{2485C60B-3562-45D6-8D9F-EB25BCAABDCD}" presName="spacer" presStyleCnt="0"/>
      <dgm:spPr/>
    </dgm:pt>
    <dgm:pt modelId="{83FF4FA3-BEAC-4245-9E62-2781CCC6B21B}" type="pres">
      <dgm:prSet presAssocID="{B961BE80-C065-4DF6-B870-C2448E7CB1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F0F1947-0583-4B91-83E9-5F958DF69A63}" type="pres">
      <dgm:prSet presAssocID="{B961BE80-C065-4DF6-B870-C2448E7CB10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4AA340C-9FE3-49DC-BA03-0E672B6D935D}" type="presOf" srcId="{B961BE80-C065-4DF6-B870-C2448E7CB106}" destId="{83FF4FA3-BEAC-4245-9E62-2781CCC6B21B}" srcOrd="0" destOrd="0" presId="urn:microsoft.com/office/officeart/2005/8/layout/vList2"/>
    <dgm:cxn modelId="{FAFBD917-6C1D-463B-8C04-BA38B26FAFA8}" srcId="{B961BE80-C065-4DF6-B870-C2448E7CB106}" destId="{18F40027-D3F1-4D02-B282-19FA5C96B0B7}" srcOrd="0" destOrd="0" parTransId="{3C21B697-F6D2-4EB6-9287-95F20D0563D2}" sibTransId="{9110A01E-6BB7-460C-89D3-53D36143CD3D}"/>
    <dgm:cxn modelId="{6D49C93A-9FD4-465E-A13B-E18F52AC7718}" type="presOf" srcId="{E3491EDB-FE6B-4143-865F-D3B7965332E0}" destId="{D5CB4364-CBCF-4C6C-AA3B-2579738095C7}" srcOrd="0" destOrd="0" presId="urn:microsoft.com/office/officeart/2005/8/layout/vList2"/>
    <dgm:cxn modelId="{F175A23C-9CA7-43FD-95B9-4DADD873A556}" srcId="{109A39A4-2972-4146-9E16-05B23227B195}" destId="{AADE7B71-2AEF-461F-872F-AF9292AE89AC}" srcOrd="0" destOrd="0" parTransId="{B960229D-5035-47CC-83E7-5D6D87F87D04}" sibTransId="{B5633F39-7F9D-45B7-8BA1-9BD8BDB75D1C}"/>
    <dgm:cxn modelId="{F6B4A15B-B82E-402A-A8A1-772AB1C6B5DB}" type="presOf" srcId="{18F40027-D3F1-4D02-B282-19FA5C96B0B7}" destId="{BF0F1947-0583-4B91-83E9-5F958DF69A63}" srcOrd="0" destOrd="0" presId="urn:microsoft.com/office/officeart/2005/8/layout/vList2"/>
    <dgm:cxn modelId="{3FA0256A-3768-41D8-9249-0ED862928119}" type="presOf" srcId="{AADE7B71-2AEF-461F-872F-AF9292AE89AC}" destId="{BF0F1947-0583-4B91-83E9-5F958DF69A63}" srcOrd="0" destOrd="3" presId="urn:microsoft.com/office/officeart/2005/8/layout/vList2"/>
    <dgm:cxn modelId="{D0F4874A-EF5D-4A90-8E66-100060E69EB0}" type="presOf" srcId="{0F9AB1A9-3C12-400A-B926-2591AE9921E3}" destId="{BF0F1947-0583-4B91-83E9-5F958DF69A63}" srcOrd="0" destOrd="1" presId="urn:microsoft.com/office/officeart/2005/8/layout/vList2"/>
    <dgm:cxn modelId="{287EBB79-AED4-4D02-BC6B-4BF6025655B9}" srcId="{0F9AB1A9-3C12-400A-B926-2591AE9921E3}" destId="{109A39A4-2972-4146-9E16-05B23227B195}" srcOrd="0" destOrd="0" parTransId="{D2A68B7D-8BDA-4402-8892-B1ECCBAC3807}" sibTransId="{10CDEEE8-D77F-401B-B795-99FC5243C2C4}"/>
    <dgm:cxn modelId="{89184F8F-5C0E-4C63-A8CC-E0FA0011423D}" type="presOf" srcId="{1192D136-D4E6-426C-9903-C2BEE490F47D}" destId="{3602003C-B98D-4B26-A7F2-A065F1317CAE}" srcOrd="0" destOrd="0" presId="urn:microsoft.com/office/officeart/2005/8/layout/vList2"/>
    <dgm:cxn modelId="{7B3F78B1-058E-47B2-9DEF-0FF385E1D1C6}" srcId="{1192D136-D4E6-426C-9903-C2BEE490F47D}" destId="{B961BE80-C065-4DF6-B870-C2448E7CB106}" srcOrd="1" destOrd="0" parTransId="{8A869DBA-D955-4257-81E9-91B7F898A9F8}" sibTransId="{21CC24EA-A151-4FDC-A15B-AF4924AD173B}"/>
    <dgm:cxn modelId="{CD544AB6-1213-486E-9DA8-EA0EE88F4541}" type="presOf" srcId="{109A39A4-2972-4146-9E16-05B23227B195}" destId="{BF0F1947-0583-4B91-83E9-5F958DF69A63}" srcOrd="0" destOrd="2" presId="urn:microsoft.com/office/officeart/2005/8/layout/vList2"/>
    <dgm:cxn modelId="{737DD5DA-BEC1-49E1-8654-C84DF3C15669}" srcId="{18F40027-D3F1-4D02-B282-19FA5C96B0B7}" destId="{0F9AB1A9-3C12-400A-B926-2591AE9921E3}" srcOrd="0" destOrd="0" parTransId="{C4301F21-B2BB-4E56-8DB7-BC8FCBC83CD6}" sibTransId="{CC7C2011-DAF3-43B3-96AF-0C14CD6E9B91}"/>
    <dgm:cxn modelId="{EFA0F9FC-1840-4D4D-8A13-694F387C5BD5}" srcId="{1192D136-D4E6-426C-9903-C2BEE490F47D}" destId="{E3491EDB-FE6B-4143-865F-D3B7965332E0}" srcOrd="0" destOrd="0" parTransId="{2215108D-06B8-4134-9E98-6F5BFEA5A2FB}" sibTransId="{2485C60B-3562-45D6-8D9F-EB25BCAABDCD}"/>
    <dgm:cxn modelId="{0DEAF6C7-696A-406D-8EB1-869A39AF20BA}" type="presParOf" srcId="{3602003C-B98D-4B26-A7F2-A065F1317CAE}" destId="{D5CB4364-CBCF-4C6C-AA3B-2579738095C7}" srcOrd="0" destOrd="0" presId="urn:microsoft.com/office/officeart/2005/8/layout/vList2"/>
    <dgm:cxn modelId="{31EEEF4C-2F2E-4799-848D-B360F6C72D33}" type="presParOf" srcId="{3602003C-B98D-4B26-A7F2-A065F1317CAE}" destId="{B53538D6-F6A8-48A8-B1FE-E17D3BC48AD1}" srcOrd="1" destOrd="0" presId="urn:microsoft.com/office/officeart/2005/8/layout/vList2"/>
    <dgm:cxn modelId="{3B073E97-C85F-4013-B495-7CF2AAE86668}" type="presParOf" srcId="{3602003C-B98D-4B26-A7F2-A065F1317CAE}" destId="{83FF4FA3-BEAC-4245-9E62-2781CCC6B21B}" srcOrd="2" destOrd="0" presId="urn:microsoft.com/office/officeart/2005/8/layout/vList2"/>
    <dgm:cxn modelId="{A0A2FC69-65F5-4B44-8796-5C66BDA4DFD4}" type="presParOf" srcId="{3602003C-B98D-4B26-A7F2-A065F1317CAE}" destId="{BF0F1947-0583-4B91-83E9-5F958DF69A6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304BC-7685-4744-AF17-CFDE8B4486C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0822E67-3336-49B3-B67F-B69F59B64880}">
      <dgm:prSet/>
      <dgm:spPr/>
      <dgm:t>
        <a:bodyPr/>
        <a:lstStyle/>
        <a:p>
          <a:r>
            <a:rPr lang="en-US" b="1"/>
            <a:t>GPA Get Involved (clubs, sports, community)</a:t>
          </a:r>
          <a:endParaRPr lang="en-US"/>
        </a:p>
      </dgm:t>
    </dgm:pt>
    <dgm:pt modelId="{D0DD1B27-8BA8-4D57-A9DB-B647CF55A838}" type="parTrans" cxnId="{96865C8A-D9BB-413E-B6A1-186508A8E95C}">
      <dgm:prSet/>
      <dgm:spPr/>
      <dgm:t>
        <a:bodyPr/>
        <a:lstStyle/>
        <a:p>
          <a:endParaRPr lang="en-US"/>
        </a:p>
      </dgm:t>
    </dgm:pt>
    <dgm:pt modelId="{BEBE93A0-981C-4F40-BB37-605F0B87D2FB}" type="sibTrans" cxnId="{96865C8A-D9BB-413E-B6A1-186508A8E95C}">
      <dgm:prSet/>
      <dgm:spPr/>
      <dgm:t>
        <a:bodyPr/>
        <a:lstStyle/>
        <a:p>
          <a:endParaRPr lang="en-US"/>
        </a:p>
      </dgm:t>
    </dgm:pt>
    <dgm:pt modelId="{CD5F8786-6FB3-408A-BA97-4F5C5453CDFB}">
      <dgm:prSet/>
      <dgm:spPr/>
      <dgm:t>
        <a:bodyPr/>
        <a:lstStyle/>
        <a:p>
          <a:r>
            <a:rPr lang="en-US"/>
            <a:t>Keep your Grades up</a:t>
          </a:r>
        </a:p>
      </dgm:t>
    </dgm:pt>
    <dgm:pt modelId="{8F045DCD-204F-4E1A-AE75-15E0B98A4E57}" type="parTrans" cxnId="{02C82711-4E2E-44EF-8CFC-E8708C3AD461}">
      <dgm:prSet/>
      <dgm:spPr/>
      <dgm:t>
        <a:bodyPr/>
        <a:lstStyle/>
        <a:p>
          <a:endParaRPr lang="en-US"/>
        </a:p>
      </dgm:t>
    </dgm:pt>
    <dgm:pt modelId="{A259A3F4-81BC-4B52-AE54-D300FC8A6204}" type="sibTrans" cxnId="{02C82711-4E2E-44EF-8CFC-E8708C3AD461}">
      <dgm:prSet/>
      <dgm:spPr/>
      <dgm:t>
        <a:bodyPr/>
        <a:lstStyle/>
        <a:p>
          <a:endParaRPr lang="en-US"/>
        </a:p>
      </dgm:t>
    </dgm:pt>
    <dgm:pt modelId="{ACEB1459-5B22-4563-89BF-94330BD4DF57}">
      <dgm:prSet/>
      <dgm:spPr/>
      <dgm:t>
        <a:bodyPr/>
        <a:lstStyle/>
        <a:p>
          <a:r>
            <a:rPr lang="en-US"/>
            <a:t>Career Exploration in Naviance</a:t>
          </a:r>
        </a:p>
      </dgm:t>
    </dgm:pt>
    <dgm:pt modelId="{8B440684-33EE-44A1-A7C6-2C9940ABFD07}" type="parTrans" cxnId="{8EF7EE0F-3B0B-4418-BBFB-832BB900EFE5}">
      <dgm:prSet/>
      <dgm:spPr/>
      <dgm:t>
        <a:bodyPr/>
        <a:lstStyle/>
        <a:p>
          <a:endParaRPr lang="en-US"/>
        </a:p>
      </dgm:t>
    </dgm:pt>
    <dgm:pt modelId="{ACC934F9-9438-4E36-B37E-8763289F2754}" type="sibTrans" cxnId="{8EF7EE0F-3B0B-4418-BBFB-832BB900EFE5}">
      <dgm:prSet/>
      <dgm:spPr/>
      <dgm:t>
        <a:bodyPr/>
        <a:lstStyle/>
        <a:p>
          <a:endParaRPr lang="en-US"/>
        </a:p>
      </dgm:t>
    </dgm:pt>
    <dgm:pt modelId="{C5DE9A21-6521-4BA9-9324-3CD2BF3FCE90}">
      <dgm:prSet/>
      <dgm:spPr/>
      <dgm:t>
        <a:bodyPr/>
        <a:lstStyle/>
        <a:p>
          <a:r>
            <a:rPr lang="en-US"/>
            <a:t>PSAT’s (October)</a:t>
          </a:r>
        </a:p>
      </dgm:t>
    </dgm:pt>
    <dgm:pt modelId="{34FF8220-2AB9-436E-A589-6AB9467ABEA0}" type="parTrans" cxnId="{A343A905-7B5D-47D4-882D-237503B940C7}">
      <dgm:prSet/>
      <dgm:spPr/>
      <dgm:t>
        <a:bodyPr/>
        <a:lstStyle/>
        <a:p>
          <a:endParaRPr lang="en-US"/>
        </a:p>
      </dgm:t>
    </dgm:pt>
    <dgm:pt modelId="{F06D3141-2F5A-423D-8965-5C74833BC13A}" type="sibTrans" cxnId="{A343A905-7B5D-47D4-882D-237503B940C7}">
      <dgm:prSet/>
      <dgm:spPr/>
      <dgm:t>
        <a:bodyPr/>
        <a:lstStyle/>
        <a:p>
          <a:endParaRPr lang="en-US"/>
        </a:p>
      </dgm:t>
    </dgm:pt>
    <dgm:pt modelId="{601B2CBD-2680-4961-9932-40B8DF957A5A}">
      <dgm:prSet/>
      <dgm:spPr/>
      <dgm:t>
        <a:bodyPr/>
        <a:lstStyle/>
        <a:p>
          <a:r>
            <a:rPr lang="en-US"/>
            <a:t>Challenge yourself</a:t>
          </a:r>
        </a:p>
      </dgm:t>
    </dgm:pt>
    <dgm:pt modelId="{0EC1A45D-40E8-4941-AF0A-B27CFBF4DE54}" type="parTrans" cxnId="{98C7E189-6040-4D08-B045-7900EA0A38CA}">
      <dgm:prSet/>
      <dgm:spPr/>
      <dgm:t>
        <a:bodyPr/>
        <a:lstStyle/>
        <a:p>
          <a:endParaRPr lang="en-US"/>
        </a:p>
      </dgm:t>
    </dgm:pt>
    <dgm:pt modelId="{42F68B53-3AF1-4475-AD12-8116BEACD9BF}" type="sibTrans" cxnId="{98C7E189-6040-4D08-B045-7900EA0A38CA}">
      <dgm:prSet/>
      <dgm:spPr/>
      <dgm:t>
        <a:bodyPr/>
        <a:lstStyle/>
        <a:p>
          <a:endParaRPr lang="en-US"/>
        </a:p>
      </dgm:t>
    </dgm:pt>
    <dgm:pt modelId="{37ECF960-4B18-47F6-84A7-B6999F41B419}" type="pres">
      <dgm:prSet presAssocID="{220304BC-7685-4744-AF17-CFDE8B4486C0}" presName="linear" presStyleCnt="0">
        <dgm:presLayoutVars>
          <dgm:animLvl val="lvl"/>
          <dgm:resizeHandles val="exact"/>
        </dgm:presLayoutVars>
      </dgm:prSet>
      <dgm:spPr/>
    </dgm:pt>
    <dgm:pt modelId="{00198FAC-3341-4C9C-88F1-5D5E3D08E201}" type="pres">
      <dgm:prSet presAssocID="{30822E67-3336-49B3-B67F-B69F59B6488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2CE5DAE-5E91-465D-A825-BC243BB852E4}" type="pres">
      <dgm:prSet presAssocID="{BEBE93A0-981C-4F40-BB37-605F0B87D2FB}" presName="spacer" presStyleCnt="0"/>
      <dgm:spPr/>
    </dgm:pt>
    <dgm:pt modelId="{63F6018B-D310-4DC5-9000-D15F6BF80197}" type="pres">
      <dgm:prSet presAssocID="{CD5F8786-6FB3-408A-BA97-4F5C5453CDF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10E35D3-F4C8-4B31-83BF-08339850FF11}" type="pres">
      <dgm:prSet presAssocID="{A259A3F4-81BC-4B52-AE54-D300FC8A6204}" presName="spacer" presStyleCnt="0"/>
      <dgm:spPr/>
    </dgm:pt>
    <dgm:pt modelId="{D8D09930-3B69-423A-87CD-A6BE0E8F0502}" type="pres">
      <dgm:prSet presAssocID="{ACEB1459-5B22-4563-89BF-94330BD4DF5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AEBB4E6-1345-4ABB-800B-B0A41912CFB7}" type="pres">
      <dgm:prSet presAssocID="{ACC934F9-9438-4E36-B37E-8763289F2754}" presName="spacer" presStyleCnt="0"/>
      <dgm:spPr/>
    </dgm:pt>
    <dgm:pt modelId="{4FA22274-AC8C-4110-8F5D-CD5144611C01}" type="pres">
      <dgm:prSet presAssocID="{C5DE9A21-6521-4BA9-9324-3CD2BF3FCE9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1B141DD-E622-4D68-97BE-7FBF8FC60254}" type="pres">
      <dgm:prSet presAssocID="{F06D3141-2F5A-423D-8965-5C74833BC13A}" presName="spacer" presStyleCnt="0"/>
      <dgm:spPr/>
    </dgm:pt>
    <dgm:pt modelId="{4D3996DC-610C-4F9D-8FC6-954DBDF68F80}" type="pres">
      <dgm:prSet presAssocID="{601B2CBD-2680-4961-9932-40B8DF957A5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4343904-BE69-41F3-A7E7-FCA809239D14}" type="presOf" srcId="{CD5F8786-6FB3-408A-BA97-4F5C5453CDFB}" destId="{63F6018B-D310-4DC5-9000-D15F6BF80197}" srcOrd="0" destOrd="0" presId="urn:microsoft.com/office/officeart/2005/8/layout/vList2"/>
    <dgm:cxn modelId="{A343A905-7B5D-47D4-882D-237503B940C7}" srcId="{220304BC-7685-4744-AF17-CFDE8B4486C0}" destId="{C5DE9A21-6521-4BA9-9324-3CD2BF3FCE90}" srcOrd="3" destOrd="0" parTransId="{34FF8220-2AB9-436E-A589-6AB9467ABEA0}" sibTransId="{F06D3141-2F5A-423D-8965-5C74833BC13A}"/>
    <dgm:cxn modelId="{1B95040C-C82D-4D57-9EAB-024A8B21931D}" type="presOf" srcId="{C5DE9A21-6521-4BA9-9324-3CD2BF3FCE90}" destId="{4FA22274-AC8C-4110-8F5D-CD5144611C01}" srcOrd="0" destOrd="0" presId="urn:microsoft.com/office/officeart/2005/8/layout/vList2"/>
    <dgm:cxn modelId="{FD2F270F-A268-471E-A696-2F5CFFAA2248}" type="presOf" srcId="{220304BC-7685-4744-AF17-CFDE8B4486C0}" destId="{37ECF960-4B18-47F6-84A7-B6999F41B419}" srcOrd="0" destOrd="0" presId="urn:microsoft.com/office/officeart/2005/8/layout/vList2"/>
    <dgm:cxn modelId="{8EF7EE0F-3B0B-4418-BBFB-832BB900EFE5}" srcId="{220304BC-7685-4744-AF17-CFDE8B4486C0}" destId="{ACEB1459-5B22-4563-89BF-94330BD4DF57}" srcOrd="2" destOrd="0" parTransId="{8B440684-33EE-44A1-A7C6-2C9940ABFD07}" sibTransId="{ACC934F9-9438-4E36-B37E-8763289F2754}"/>
    <dgm:cxn modelId="{02C82711-4E2E-44EF-8CFC-E8708C3AD461}" srcId="{220304BC-7685-4744-AF17-CFDE8B4486C0}" destId="{CD5F8786-6FB3-408A-BA97-4F5C5453CDFB}" srcOrd="1" destOrd="0" parTransId="{8F045DCD-204F-4E1A-AE75-15E0B98A4E57}" sibTransId="{A259A3F4-81BC-4B52-AE54-D300FC8A6204}"/>
    <dgm:cxn modelId="{FE31A35C-E5F5-4B96-B0B6-DAA6EB49F8E9}" type="presOf" srcId="{ACEB1459-5B22-4563-89BF-94330BD4DF57}" destId="{D8D09930-3B69-423A-87CD-A6BE0E8F0502}" srcOrd="0" destOrd="0" presId="urn:microsoft.com/office/officeart/2005/8/layout/vList2"/>
    <dgm:cxn modelId="{98C7E189-6040-4D08-B045-7900EA0A38CA}" srcId="{220304BC-7685-4744-AF17-CFDE8B4486C0}" destId="{601B2CBD-2680-4961-9932-40B8DF957A5A}" srcOrd="4" destOrd="0" parTransId="{0EC1A45D-40E8-4941-AF0A-B27CFBF4DE54}" sibTransId="{42F68B53-3AF1-4475-AD12-8116BEACD9BF}"/>
    <dgm:cxn modelId="{96865C8A-D9BB-413E-B6A1-186508A8E95C}" srcId="{220304BC-7685-4744-AF17-CFDE8B4486C0}" destId="{30822E67-3336-49B3-B67F-B69F59B64880}" srcOrd="0" destOrd="0" parTransId="{D0DD1B27-8BA8-4D57-A9DB-B647CF55A838}" sibTransId="{BEBE93A0-981C-4F40-BB37-605F0B87D2FB}"/>
    <dgm:cxn modelId="{78756C98-B8D4-483A-8DDA-F67C84BAF757}" type="presOf" srcId="{30822E67-3336-49B3-B67F-B69F59B64880}" destId="{00198FAC-3341-4C9C-88F1-5D5E3D08E201}" srcOrd="0" destOrd="0" presId="urn:microsoft.com/office/officeart/2005/8/layout/vList2"/>
    <dgm:cxn modelId="{E4F513F6-2970-489B-8B86-99DDD0D63513}" type="presOf" srcId="{601B2CBD-2680-4961-9932-40B8DF957A5A}" destId="{4D3996DC-610C-4F9D-8FC6-954DBDF68F80}" srcOrd="0" destOrd="0" presId="urn:microsoft.com/office/officeart/2005/8/layout/vList2"/>
    <dgm:cxn modelId="{F07BF1CB-471F-4B54-8CF3-18051773F6B3}" type="presParOf" srcId="{37ECF960-4B18-47F6-84A7-B6999F41B419}" destId="{00198FAC-3341-4C9C-88F1-5D5E3D08E201}" srcOrd="0" destOrd="0" presId="urn:microsoft.com/office/officeart/2005/8/layout/vList2"/>
    <dgm:cxn modelId="{2496DBE9-1097-4183-864E-65E94213F893}" type="presParOf" srcId="{37ECF960-4B18-47F6-84A7-B6999F41B419}" destId="{D2CE5DAE-5E91-465D-A825-BC243BB852E4}" srcOrd="1" destOrd="0" presId="urn:microsoft.com/office/officeart/2005/8/layout/vList2"/>
    <dgm:cxn modelId="{BAF9C365-884A-466B-98C8-A1779AB0ABF6}" type="presParOf" srcId="{37ECF960-4B18-47F6-84A7-B6999F41B419}" destId="{63F6018B-D310-4DC5-9000-D15F6BF80197}" srcOrd="2" destOrd="0" presId="urn:microsoft.com/office/officeart/2005/8/layout/vList2"/>
    <dgm:cxn modelId="{3D89EEE8-2D9B-45E3-A6D8-2C26C76E1E10}" type="presParOf" srcId="{37ECF960-4B18-47F6-84A7-B6999F41B419}" destId="{C10E35D3-F4C8-4B31-83BF-08339850FF11}" srcOrd="3" destOrd="0" presId="urn:microsoft.com/office/officeart/2005/8/layout/vList2"/>
    <dgm:cxn modelId="{862465CD-E889-4900-B258-62EDFE63BE4E}" type="presParOf" srcId="{37ECF960-4B18-47F6-84A7-B6999F41B419}" destId="{D8D09930-3B69-423A-87CD-A6BE0E8F0502}" srcOrd="4" destOrd="0" presId="urn:microsoft.com/office/officeart/2005/8/layout/vList2"/>
    <dgm:cxn modelId="{02667211-FFB9-4249-A3F3-1D93A2521596}" type="presParOf" srcId="{37ECF960-4B18-47F6-84A7-B6999F41B419}" destId="{EAEBB4E6-1345-4ABB-800B-B0A41912CFB7}" srcOrd="5" destOrd="0" presId="urn:microsoft.com/office/officeart/2005/8/layout/vList2"/>
    <dgm:cxn modelId="{DF1D52EE-0240-49CF-94ED-AD0D2C21BDBD}" type="presParOf" srcId="{37ECF960-4B18-47F6-84A7-B6999F41B419}" destId="{4FA22274-AC8C-4110-8F5D-CD5144611C01}" srcOrd="6" destOrd="0" presId="urn:microsoft.com/office/officeart/2005/8/layout/vList2"/>
    <dgm:cxn modelId="{EA13FA27-3E06-4ED0-8226-3071F9D572A6}" type="presParOf" srcId="{37ECF960-4B18-47F6-84A7-B6999F41B419}" destId="{71B141DD-E622-4D68-97BE-7FBF8FC60254}" srcOrd="7" destOrd="0" presId="urn:microsoft.com/office/officeart/2005/8/layout/vList2"/>
    <dgm:cxn modelId="{981646C5-35F9-46A9-BE98-15BC1E0F15EE}" type="presParOf" srcId="{37ECF960-4B18-47F6-84A7-B6999F41B419}" destId="{4D3996DC-610C-4F9D-8FC6-954DBDF68F8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25D33F-E38B-49D9-9B9D-FF508286BF4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2423066-4457-4797-B141-38E8C39878D8}">
      <dgm:prSet/>
      <dgm:spPr/>
      <dgm:t>
        <a:bodyPr/>
        <a:lstStyle/>
        <a:p>
          <a:r>
            <a:rPr lang="en-US" b="1"/>
            <a:t>Factors to Consider in the College Search</a:t>
          </a:r>
          <a:endParaRPr lang="en-US"/>
        </a:p>
      </dgm:t>
    </dgm:pt>
    <dgm:pt modelId="{3E254B58-8A4D-4DCA-A745-0DB4B0D818C5}" type="parTrans" cxnId="{15E580A8-7AA8-4396-9439-92112F824F2A}">
      <dgm:prSet/>
      <dgm:spPr/>
      <dgm:t>
        <a:bodyPr/>
        <a:lstStyle/>
        <a:p>
          <a:endParaRPr lang="en-US"/>
        </a:p>
      </dgm:t>
    </dgm:pt>
    <dgm:pt modelId="{9CE8C2CB-1057-459D-8443-AF1031AB48DD}" type="sibTrans" cxnId="{15E580A8-7AA8-4396-9439-92112F824F2A}">
      <dgm:prSet/>
      <dgm:spPr/>
      <dgm:t>
        <a:bodyPr/>
        <a:lstStyle/>
        <a:p>
          <a:endParaRPr lang="en-US"/>
        </a:p>
      </dgm:t>
    </dgm:pt>
    <dgm:pt modelId="{80CC8335-49DA-4A41-A520-73CAA9A5112D}">
      <dgm:prSet/>
      <dgm:spPr/>
      <dgm:t>
        <a:bodyPr/>
        <a:lstStyle/>
        <a:p>
          <a:r>
            <a:rPr lang="en-US"/>
            <a:t>Location (Close to home or far away)</a:t>
          </a:r>
        </a:p>
      </dgm:t>
    </dgm:pt>
    <dgm:pt modelId="{9B561EEC-6A90-4C92-BC07-B702890C2A7E}" type="parTrans" cxnId="{6C02E6B1-BB7E-4BD2-BBAC-2DE75D8636A2}">
      <dgm:prSet/>
      <dgm:spPr/>
      <dgm:t>
        <a:bodyPr/>
        <a:lstStyle/>
        <a:p>
          <a:endParaRPr lang="en-US"/>
        </a:p>
      </dgm:t>
    </dgm:pt>
    <dgm:pt modelId="{1F7BDFED-05F4-4B1C-BF90-4BCB022E43C8}" type="sibTrans" cxnId="{6C02E6B1-BB7E-4BD2-BBAC-2DE75D8636A2}">
      <dgm:prSet/>
      <dgm:spPr/>
      <dgm:t>
        <a:bodyPr/>
        <a:lstStyle/>
        <a:p>
          <a:endParaRPr lang="en-US"/>
        </a:p>
      </dgm:t>
    </dgm:pt>
    <dgm:pt modelId="{A15A35F8-802B-40F0-9D5A-D8CBB770E047}">
      <dgm:prSet/>
      <dgm:spPr/>
      <dgm:t>
        <a:bodyPr/>
        <a:lstStyle/>
        <a:p>
          <a:r>
            <a:rPr lang="en-US"/>
            <a:t>Size (# of students)</a:t>
          </a:r>
        </a:p>
      </dgm:t>
    </dgm:pt>
    <dgm:pt modelId="{D9A850DF-9F12-4DDB-8861-BBC15859E7E4}" type="parTrans" cxnId="{4572B1AF-983C-4AEB-B35E-34CECD6742E8}">
      <dgm:prSet/>
      <dgm:spPr/>
      <dgm:t>
        <a:bodyPr/>
        <a:lstStyle/>
        <a:p>
          <a:endParaRPr lang="en-US"/>
        </a:p>
      </dgm:t>
    </dgm:pt>
    <dgm:pt modelId="{24661B6F-ECEA-4CCA-BC00-1B017FA817B9}" type="sibTrans" cxnId="{4572B1AF-983C-4AEB-B35E-34CECD6742E8}">
      <dgm:prSet/>
      <dgm:spPr/>
      <dgm:t>
        <a:bodyPr/>
        <a:lstStyle/>
        <a:p>
          <a:endParaRPr lang="en-US"/>
        </a:p>
      </dgm:t>
    </dgm:pt>
    <dgm:pt modelId="{01419A98-9AB4-4578-A876-245B418E7CB6}">
      <dgm:prSet/>
      <dgm:spPr/>
      <dgm:t>
        <a:bodyPr/>
        <a:lstStyle/>
        <a:p>
          <a:r>
            <a:rPr lang="en-US"/>
            <a:t>Cost (Public vs. Private)</a:t>
          </a:r>
        </a:p>
      </dgm:t>
    </dgm:pt>
    <dgm:pt modelId="{AB391B82-D182-45C3-9A77-5D33EF03B7F2}" type="parTrans" cxnId="{877C7FBB-22DB-4E18-96C1-30EE8C6FD04E}">
      <dgm:prSet/>
      <dgm:spPr/>
      <dgm:t>
        <a:bodyPr/>
        <a:lstStyle/>
        <a:p>
          <a:endParaRPr lang="en-US"/>
        </a:p>
      </dgm:t>
    </dgm:pt>
    <dgm:pt modelId="{62F47BB0-68A7-465B-B2C1-2FB0CB6FBDD0}" type="sibTrans" cxnId="{877C7FBB-22DB-4E18-96C1-30EE8C6FD04E}">
      <dgm:prSet/>
      <dgm:spPr/>
      <dgm:t>
        <a:bodyPr/>
        <a:lstStyle/>
        <a:p>
          <a:endParaRPr lang="en-US"/>
        </a:p>
      </dgm:t>
    </dgm:pt>
    <dgm:pt modelId="{EEA37413-C41D-4F5B-9157-EC928A025F3E}">
      <dgm:prSet/>
      <dgm:spPr/>
      <dgm:t>
        <a:bodyPr/>
        <a:lstStyle/>
        <a:p>
          <a:r>
            <a:rPr lang="en-US"/>
            <a:t>Majors Offered</a:t>
          </a:r>
        </a:p>
      </dgm:t>
    </dgm:pt>
    <dgm:pt modelId="{B1DAEFE1-79D2-4364-9242-6C9DA74499DA}" type="parTrans" cxnId="{8036F8A0-172C-4C5E-85D9-3EB5AA7F819E}">
      <dgm:prSet/>
      <dgm:spPr/>
      <dgm:t>
        <a:bodyPr/>
        <a:lstStyle/>
        <a:p>
          <a:endParaRPr lang="en-US"/>
        </a:p>
      </dgm:t>
    </dgm:pt>
    <dgm:pt modelId="{61421855-3566-4C3E-A7AB-4A448EA50A6B}" type="sibTrans" cxnId="{8036F8A0-172C-4C5E-85D9-3EB5AA7F819E}">
      <dgm:prSet/>
      <dgm:spPr/>
      <dgm:t>
        <a:bodyPr/>
        <a:lstStyle/>
        <a:p>
          <a:endParaRPr lang="en-US"/>
        </a:p>
      </dgm:t>
    </dgm:pt>
    <dgm:pt modelId="{1F9D8D33-3284-4FA9-B8BE-3BADC5CA6EC5}">
      <dgm:prSet/>
      <dgm:spPr/>
      <dgm:t>
        <a:bodyPr/>
        <a:lstStyle/>
        <a:p>
          <a:r>
            <a:rPr lang="en-US"/>
            <a:t>Interests / Activities / Athletics</a:t>
          </a:r>
        </a:p>
      </dgm:t>
    </dgm:pt>
    <dgm:pt modelId="{7F82E44A-1A76-440F-BA32-6C3ABBEF0741}" type="parTrans" cxnId="{721938B2-B694-4D31-8DF7-F88A1D03D139}">
      <dgm:prSet/>
      <dgm:spPr/>
      <dgm:t>
        <a:bodyPr/>
        <a:lstStyle/>
        <a:p>
          <a:endParaRPr lang="en-US"/>
        </a:p>
      </dgm:t>
    </dgm:pt>
    <dgm:pt modelId="{FDB20FE1-7113-4AD7-90F9-F62EC8EEB6DF}" type="sibTrans" cxnId="{721938B2-B694-4D31-8DF7-F88A1D03D139}">
      <dgm:prSet/>
      <dgm:spPr/>
      <dgm:t>
        <a:bodyPr/>
        <a:lstStyle/>
        <a:p>
          <a:endParaRPr lang="en-US"/>
        </a:p>
      </dgm:t>
    </dgm:pt>
    <dgm:pt modelId="{30E1888D-7971-4B55-B867-1CB7B343F29B}" type="pres">
      <dgm:prSet presAssocID="{A625D33F-E38B-49D9-9B9D-FF508286BF43}" presName="linear" presStyleCnt="0">
        <dgm:presLayoutVars>
          <dgm:animLvl val="lvl"/>
          <dgm:resizeHandles val="exact"/>
        </dgm:presLayoutVars>
      </dgm:prSet>
      <dgm:spPr/>
    </dgm:pt>
    <dgm:pt modelId="{7F42AFC1-64EC-4575-8249-288E05458204}" type="pres">
      <dgm:prSet presAssocID="{02423066-4457-4797-B141-38E8C39878D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0AE06E1-A993-4216-8A77-7CD6FB3DF325}" type="pres">
      <dgm:prSet presAssocID="{9CE8C2CB-1057-459D-8443-AF1031AB48DD}" presName="spacer" presStyleCnt="0"/>
      <dgm:spPr/>
    </dgm:pt>
    <dgm:pt modelId="{048708C0-4C10-4290-B499-CD575CFA9767}" type="pres">
      <dgm:prSet presAssocID="{80CC8335-49DA-4A41-A520-73CAA9A5112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0A9FD17-4BC8-4033-8876-16DC7576D131}" type="pres">
      <dgm:prSet presAssocID="{1F7BDFED-05F4-4B1C-BF90-4BCB022E43C8}" presName="spacer" presStyleCnt="0"/>
      <dgm:spPr/>
    </dgm:pt>
    <dgm:pt modelId="{4E136592-5E63-4BD5-9EB5-AF3302D00F40}" type="pres">
      <dgm:prSet presAssocID="{A15A35F8-802B-40F0-9D5A-D8CBB770E04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CACF8F0-64D1-4BBC-89D0-C8DEF9F0B725}" type="pres">
      <dgm:prSet presAssocID="{24661B6F-ECEA-4CCA-BC00-1B017FA817B9}" presName="spacer" presStyleCnt="0"/>
      <dgm:spPr/>
    </dgm:pt>
    <dgm:pt modelId="{5424E978-7048-439A-9551-92EA8DF49486}" type="pres">
      <dgm:prSet presAssocID="{01419A98-9AB4-4578-A876-245B418E7CB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449E7CA-461C-4E6C-8568-90DAD65EB9E4}" type="pres">
      <dgm:prSet presAssocID="{62F47BB0-68A7-465B-B2C1-2FB0CB6FBDD0}" presName="spacer" presStyleCnt="0"/>
      <dgm:spPr/>
    </dgm:pt>
    <dgm:pt modelId="{7CDB85BB-25D8-4CA6-84A9-4447F12D48E9}" type="pres">
      <dgm:prSet presAssocID="{EEA37413-C41D-4F5B-9157-EC928A025F3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E2DEB89-7614-4980-96F9-DB44953E52C9}" type="pres">
      <dgm:prSet presAssocID="{61421855-3566-4C3E-A7AB-4A448EA50A6B}" presName="spacer" presStyleCnt="0"/>
      <dgm:spPr/>
    </dgm:pt>
    <dgm:pt modelId="{1CB2CF0D-4565-4310-B25D-6ED9FBDF8C98}" type="pres">
      <dgm:prSet presAssocID="{1F9D8D33-3284-4FA9-B8BE-3BADC5CA6EC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943D521-8402-4C1F-B851-8D9F4436DC5D}" type="presOf" srcId="{A625D33F-E38B-49D9-9B9D-FF508286BF43}" destId="{30E1888D-7971-4B55-B867-1CB7B343F29B}" srcOrd="0" destOrd="0" presId="urn:microsoft.com/office/officeart/2005/8/layout/vList2"/>
    <dgm:cxn modelId="{B41B5627-EC35-4E33-82A0-6C814B1C2E63}" type="presOf" srcId="{80CC8335-49DA-4A41-A520-73CAA9A5112D}" destId="{048708C0-4C10-4290-B499-CD575CFA9767}" srcOrd="0" destOrd="0" presId="urn:microsoft.com/office/officeart/2005/8/layout/vList2"/>
    <dgm:cxn modelId="{3B894428-7494-4C39-8B8F-C2F1771E7163}" type="presOf" srcId="{A15A35F8-802B-40F0-9D5A-D8CBB770E047}" destId="{4E136592-5E63-4BD5-9EB5-AF3302D00F40}" srcOrd="0" destOrd="0" presId="urn:microsoft.com/office/officeart/2005/8/layout/vList2"/>
    <dgm:cxn modelId="{80CA7F4B-937C-483C-9077-E9E0BF9F135C}" type="presOf" srcId="{1F9D8D33-3284-4FA9-B8BE-3BADC5CA6EC5}" destId="{1CB2CF0D-4565-4310-B25D-6ED9FBDF8C98}" srcOrd="0" destOrd="0" presId="urn:microsoft.com/office/officeart/2005/8/layout/vList2"/>
    <dgm:cxn modelId="{FB23095A-044A-4BE5-906F-F8462EA4C846}" type="presOf" srcId="{01419A98-9AB4-4578-A876-245B418E7CB6}" destId="{5424E978-7048-439A-9551-92EA8DF49486}" srcOrd="0" destOrd="0" presId="urn:microsoft.com/office/officeart/2005/8/layout/vList2"/>
    <dgm:cxn modelId="{8036F8A0-172C-4C5E-85D9-3EB5AA7F819E}" srcId="{A625D33F-E38B-49D9-9B9D-FF508286BF43}" destId="{EEA37413-C41D-4F5B-9157-EC928A025F3E}" srcOrd="4" destOrd="0" parTransId="{B1DAEFE1-79D2-4364-9242-6C9DA74499DA}" sibTransId="{61421855-3566-4C3E-A7AB-4A448EA50A6B}"/>
    <dgm:cxn modelId="{15E580A8-7AA8-4396-9439-92112F824F2A}" srcId="{A625D33F-E38B-49D9-9B9D-FF508286BF43}" destId="{02423066-4457-4797-B141-38E8C39878D8}" srcOrd="0" destOrd="0" parTransId="{3E254B58-8A4D-4DCA-A745-0DB4B0D818C5}" sibTransId="{9CE8C2CB-1057-459D-8443-AF1031AB48DD}"/>
    <dgm:cxn modelId="{4572B1AF-983C-4AEB-B35E-34CECD6742E8}" srcId="{A625D33F-E38B-49D9-9B9D-FF508286BF43}" destId="{A15A35F8-802B-40F0-9D5A-D8CBB770E047}" srcOrd="2" destOrd="0" parTransId="{D9A850DF-9F12-4DDB-8861-BBC15859E7E4}" sibTransId="{24661B6F-ECEA-4CCA-BC00-1B017FA817B9}"/>
    <dgm:cxn modelId="{6C02E6B1-BB7E-4BD2-BBAC-2DE75D8636A2}" srcId="{A625D33F-E38B-49D9-9B9D-FF508286BF43}" destId="{80CC8335-49DA-4A41-A520-73CAA9A5112D}" srcOrd="1" destOrd="0" parTransId="{9B561EEC-6A90-4C92-BC07-B702890C2A7E}" sibTransId="{1F7BDFED-05F4-4B1C-BF90-4BCB022E43C8}"/>
    <dgm:cxn modelId="{721938B2-B694-4D31-8DF7-F88A1D03D139}" srcId="{A625D33F-E38B-49D9-9B9D-FF508286BF43}" destId="{1F9D8D33-3284-4FA9-B8BE-3BADC5CA6EC5}" srcOrd="5" destOrd="0" parTransId="{7F82E44A-1A76-440F-BA32-6C3ABBEF0741}" sibTransId="{FDB20FE1-7113-4AD7-90F9-F62EC8EEB6DF}"/>
    <dgm:cxn modelId="{877C7FBB-22DB-4E18-96C1-30EE8C6FD04E}" srcId="{A625D33F-E38B-49D9-9B9D-FF508286BF43}" destId="{01419A98-9AB4-4578-A876-245B418E7CB6}" srcOrd="3" destOrd="0" parTransId="{AB391B82-D182-45C3-9A77-5D33EF03B7F2}" sibTransId="{62F47BB0-68A7-465B-B2C1-2FB0CB6FBDD0}"/>
    <dgm:cxn modelId="{6C330AC2-8814-4EC1-8D47-2BF5DBF92EDA}" type="presOf" srcId="{02423066-4457-4797-B141-38E8C39878D8}" destId="{7F42AFC1-64EC-4575-8249-288E05458204}" srcOrd="0" destOrd="0" presId="urn:microsoft.com/office/officeart/2005/8/layout/vList2"/>
    <dgm:cxn modelId="{92DF15E5-0A54-42CD-BBFE-99646C4ACED8}" type="presOf" srcId="{EEA37413-C41D-4F5B-9157-EC928A025F3E}" destId="{7CDB85BB-25D8-4CA6-84A9-4447F12D48E9}" srcOrd="0" destOrd="0" presId="urn:microsoft.com/office/officeart/2005/8/layout/vList2"/>
    <dgm:cxn modelId="{35836837-7273-4A6E-A1F5-69FC0F5A7092}" type="presParOf" srcId="{30E1888D-7971-4B55-B867-1CB7B343F29B}" destId="{7F42AFC1-64EC-4575-8249-288E05458204}" srcOrd="0" destOrd="0" presId="urn:microsoft.com/office/officeart/2005/8/layout/vList2"/>
    <dgm:cxn modelId="{AD7D2443-2F33-4C2E-A52E-5E1675171B66}" type="presParOf" srcId="{30E1888D-7971-4B55-B867-1CB7B343F29B}" destId="{10AE06E1-A993-4216-8A77-7CD6FB3DF325}" srcOrd="1" destOrd="0" presId="urn:microsoft.com/office/officeart/2005/8/layout/vList2"/>
    <dgm:cxn modelId="{9EDBE49F-1134-441F-ABE7-302C54D735D1}" type="presParOf" srcId="{30E1888D-7971-4B55-B867-1CB7B343F29B}" destId="{048708C0-4C10-4290-B499-CD575CFA9767}" srcOrd="2" destOrd="0" presId="urn:microsoft.com/office/officeart/2005/8/layout/vList2"/>
    <dgm:cxn modelId="{472835B8-D8F8-48D9-B10B-CF6AF93B007D}" type="presParOf" srcId="{30E1888D-7971-4B55-B867-1CB7B343F29B}" destId="{30A9FD17-4BC8-4033-8876-16DC7576D131}" srcOrd="3" destOrd="0" presId="urn:microsoft.com/office/officeart/2005/8/layout/vList2"/>
    <dgm:cxn modelId="{281AB055-A9BF-401F-BD1B-6C69D6430869}" type="presParOf" srcId="{30E1888D-7971-4B55-B867-1CB7B343F29B}" destId="{4E136592-5E63-4BD5-9EB5-AF3302D00F40}" srcOrd="4" destOrd="0" presId="urn:microsoft.com/office/officeart/2005/8/layout/vList2"/>
    <dgm:cxn modelId="{A17F9361-00A4-4363-A131-76A4680D39AE}" type="presParOf" srcId="{30E1888D-7971-4B55-B867-1CB7B343F29B}" destId="{5CACF8F0-64D1-4BBC-89D0-C8DEF9F0B725}" srcOrd="5" destOrd="0" presId="urn:microsoft.com/office/officeart/2005/8/layout/vList2"/>
    <dgm:cxn modelId="{AF00F476-0008-4001-838C-F8976B08367A}" type="presParOf" srcId="{30E1888D-7971-4B55-B867-1CB7B343F29B}" destId="{5424E978-7048-439A-9551-92EA8DF49486}" srcOrd="6" destOrd="0" presId="urn:microsoft.com/office/officeart/2005/8/layout/vList2"/>
    <dgm:cxn modelId="{F64F8852-A75B-4DB1-AE8C-9EE0E13EDFE4}" type="presParOf" srcId="{30E1888D-7971-4B55-B867-1CB7B343F29B}" destId="{F449E7CA-461C-4E6C-8568-90DAD65EB9E4}" srcOrd="7" destOrd="0" presId="urn:microsoft.com/office/officeart/2005/8/layout/vList2"/>
    <dgm:cxn modelId="{B1415C21-F0E7-4BC9-8692-8D05EF90923A}" type="presParOf" srcId="{30E1888D-7971-4B55-B867-1CB7B343F29B}" destId="{7CDB85BB-25D8-4CA6-84A9-4447F12D48E9}" srcOrd="8" destOrd="0" presId="urn:microsoft.com/office/officeart/2005/8/layout/vList2"/>
    <dgm:cxn modelId="{0874D156-85B7-4DF5-AAA7-A511F9BC5784}" type="presParOf" srcId="{30E1888D-7971-4B55-B867-1CB7B343F29B}" destId="{8E2DEB89-7614-4980-96F9-DB44953E52C9}" srcOrd="9" destOrd="0" presId="urn:microsoft.com/office/officeart/2005/8/layout/vList2"/>
    <dgm:cxn modelId="{01A409AE-61F4-491F-82A1-7D8773A95271}" type="presParOf" srcId="{30E1888D-7971-4B55-B867-1CB7B343F29B}" destId="{1CB2CF0D-4565-4310-B25D-6ED9FBDF8C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6A2E6-83C9-451E-980D-0879F041AA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28C13FA-3F93-44A2-AB94-1345D52D21E8}">
      <dgm:prSet/>
      <dgm:spPr/>
      <dgm:t>
        <a:bodyPr/>
        <a:lstStyle/>
        <a:p>
          <a:r>
            <a:rPr lang="en-US"/>
            <a:t>GPA</a:t>
          </a:r>
        </a:p>
      </dgm:t>
    </dgm:pt>
    <dgm:pt modelId="{B21B3FE0-ED28-4973-961C-405169B094A2}" type="parTrans" cxnId="{454370BE-D588-4315-A186-EF435B51D7D8}">
      <dgm:prSet/>
      <dgm:spPr/>
      <dgm:t>
        <a:bodyPr/>
        <a:lstStyle/>
        <a:p>
          <a:endParaRPr lang="en-US"/>
        </a:p>
      </dgm:t>
    </dgm:pt>
    <dgm:pt modelId="{D49DDD9E-8FC9-4044-8545-DF8129D20623}" type="sibTrans" cxnId="{454370BE-D588-4315-A186-EF435B51D7D8}">
      <dgm:prSet/>
      <dgm:spPr/>
      <dgm:t>
        <a:bodyPr/>
        <a:lstStyle/>
        <a:p>
          <a:endParaRPr lang="en-US"/>
        </a:p>
      </dgm:t>
    </dgm:pt>
    <dgm:pt modelId="{D8289D4B-19CC-43BF-A549-C363671EE3D3}">
      <dgm:prSet/>
      <dgm:spPr/>
      <dgm:t>
        <a:bodyPr/>
        <a:lstStyle/>
        <a:p>
          <a:r>
            <a:rPr lang="en-US"/>
            <a:t>Standardized Test Scores</a:t>
          </a:r>
        </a:p>
      </dgm:t>
    </dgm:pt>
    <dgm:pt modelId="{284EFF0D-4598-422A-99A1-481784AD7A6B}" type="parTrans" cxnId="{5546852C-163E-441E-B259-3EA5EB62B2C7}">
      <dgm:prSet/>
      <dgm:spPr/>
      <dgm:t>
        <a:bodyPr/>
        <a:lstStyle/>
        <a:p>
          <a:endParaRPr lang="en-US"/>
        </a:p>
      </dgm:t>
    </dgm:pt>
    <dgm:pt modelId="{D30235FA-4E45-445B-93BD-C73247496128}" type="sibTrans" cxnId="{5546852C-163E-441E-B259-3EA5EB62B2C7}">
      <dgm:prSet/>
      <dgm:spPr/>
      <dgm:t>
        <a:bodyPr/>
        <a:lstStyle/>
        <a:p>
          <a:endParaRPr lang="en-US"/>
        </a:p>
      </dgm:t>
    </dgm:pt>
    <dgm:pt modelId="{6C657E36-6B29-4517-A225-D952A433B0A0}">
      <dgm:prSet/>
      <dgm:spPr/>
      <dgm:t>
        <a:bodyPr/>
        <a:lstStyle/>
        <a:p>
          <a:r>
            <a:rPr lang="en-US"/>
            <a:t>High School Curriculum</a:t>
          </a:r>
        </a:p>
      </dgm:t>
    </dgm:pt>
    <dgm:pt modelId="{0CEDF499-D08E-4A19-BDF9-5AF0A65E9E35}" type="parTrans" cxnId="{6ED91FEC-3980-4EB5-B4BB-0916C403AEFB}">
      <dgm:prSet/>
      <dgm:spPr/>
      <dgm:t>
        <a:bodyPr/>
        <a:lstStyle/>
        <a:p>
          <a:endParaRPr lang="en-US"/>
        </a:p>
      </dgm:t>
    </dgm:pt>
    <dgm:pt modelId="{377F32CC-06DE-4842-8B80-C4D81A6F2C14}" type="sibTrans" cxnId="{6ED91FEC-3980-4EB5-B4BB-0916C403AEFB}">
      <dgm:prSet/>
      <dgm:spPr/>
      <dgm:t>
        <a:bodyPr/>
        <a:lstStyle/>
        <a:p>
          <a:endParaRPr lang="en-US"/>
        </a:p>
      </dgm:t>
    </dgm:pt>
    <dgm:pt modelId="{2C487539-E7EE-49A5-8F1D-588F05BF283C}">
      <dgm:prSet/>
      <dgm:spPr/>
      <dgm:t>
        <a:bodyPr/>
        <a:lstStyle/>
        <a:p>
          <a:r>
            <a:rPr lang="en-US"/>
            <a:t>Community Service</a:t>
          </a:r>
        </a:p>
      </dgm:t>
    </dgm:pt>
    <dgm:pt modelId="{6C3C8371-798A-4A18-A447-9B0B37C83FB8}" type="parTrans" cxnId="{92548890-EFA0-474D-A6A1-0FF2094279B7}">
      <dgm:prSet/>
      <dgm:spPr/>
      <dgm:t>
        <a:bodyPr/>
        <a:lstStyle/>
        <a:p>
          <a:endParaRPr lang="en-US"/>
        </a:p>
      </dgm:t>
    </dgm:pt>
    <dgm:pt modelId="{A04FBF83-4D62-4020-8936-2032272D1AD9}" type="sibTrans" cxnId="{92548890-EFA0-474D-A6A1-0FF2094279B7}">
      <dgm:prSet/>
      <dgm:spPr/>
      <dgm:t>
        <a:bodyPr/>
        <a:lstStyle/>
        <a:p>
          <a:endParaRPr lang="en-US"/>
        </a:p>
      </dgm:t>
    </dgm:pt>
    <dgm:pt modelId="{D0AF7797-F7F9-45D5-B9C4-C7BCAEEBFC76}">
      <dgm:prSet/>
      <dgm:spPr/>
      <dgm:t>
        <a:bodyPr/>
        <a:lstStyle/>
        <a:p>
          <a:r>
            <a:rPr lang="en-US"/>
            <a:t>Activities &amp; Athletics</a:t>
          </a:r>
        </a:p>
      </dgm:t>
    </dgm:pt>
    <dgm:pt modelId="{62A829C8-8435-4A34-9B4E-35BEEA391772}" type="parTrans" cxnId="{7389F61A-E8A8-4C65-8E60-800DBF3AB3D4}">
      <dgm:prSet/>
      <dgm:spPr/>
      <dgm:t>
        <a:bodyPr/>
        <a:lstStyle/>
        <a:p>
          <a:endParaRPr lang="en-US"/>
        </a:p>
      </dgm:t>
    </dgm:pt>
    <dgm:pt modelId="{72C977F5-4D08-41FC-A8F2-ED1DED3BAA34}" type="sibTrans" cxnId="{7389F61A-E8A8-4C65-8E60-800DBF3AB3D4}">
      <dgm:prSet/>
      <dgm:spPr/>
      <dgm:t>
        <a:bodyPr/>
        <a:lstStyle/>
        <a:p>
          <a:endParaRPr lang="en-US"/>
        </a:p>
      </dgm:t>
    </dgm:pt>
    <dgm:pt modelId="{12D36FCC-A0A0-438E-8A0B-B9F80A4531FC}">
      <dgm:prSet/>
      <dgm:spPr/>
      <dgm:t>
        <a:bodyPr/>
        <a:lstStyle/>
        <a:p>
          <a:r>
            <a:rPr lang="en-US"/>
            <a:t>Letters of Recommendation </a:t>
          </a:r>
        </a:p>
      </dgm:t>
    </dgm:pt>
    <dgm:pt modelId="{3B4357EC-008B-4491-A0B1-5BA7D6A0EB0A}" type="parTrans" cxnId="{4B4159FF-1135-47AD-9B44-EA087AEC0A75}">
      <dgm:prSet/>
      <dgm:spPr/>
      <dgm:t>
        <a:bodyPr/>
        <a:lstStyle/>
        <a:p>
          <a:endParaRPr lang="en-US"/>
        </a:p>
      </dgm:t>
    </dgm:pt>
    <dgm:pt modelId="{4CBBB7AD-3516-43BD-B0B2-2859F392C216}" type="sibTrans" cxnId="{4B4159FF-1135-47AD-9B44-EA087AEC0A75}">
      <dgm:prSet/>
      <dgm:spPr/>
      <dgm:t>
        <a:bodyPr/>
        <a:lstStyle/>
        <a:p>
          <a:endParaRPr lang="en-US"/>
        </a:p>
      </dgm:t>
    </dgm:pt>
    <dgm:pt modelId="{032CC698-4D8B-41E6-A644-C29D5E5F7099}">
      <dgm:prSet/>
      <dgm:spPr/>
      <dgm:t>
        <a:bodyPr/>
        <a:lstStyle/>
        <a:p>
          <a:r>
            <a:rPr lang="en-US"/>
            <a:t>College Essay</a:t>
          </a:r>
        </a:p>
      </dgm:t>
    </dgm:pt>
    <dgm:pt modelId="{078B227C-E94A-4FE3-BAC9-336338F6165C}" type="parTrans" cxnId="{4B18CEC0-1572-4A7F-A5EA-CB30E15E93F0}">
      <dgm:prSet/>
      <dgm:spPr/>
      <dgm:t>
        <a:bodyPr/>
        <a:lstStyle/>
        <a:p>
          <a:endParaRPr lang="en-US"/>
        </a:p>
      </dgm:t>
    </dgm:pt>
    <dgm:pt modelId="{F8EE5319-C7F4-4E6C-A803-D8F99DAFEB11}" type="sibTrans" cxnId="{4B18CEC0-1572-4A7F-A5EA-CB30E15E93F0}">
      <dgm:prSet/>
      <dgm:spPr/>
      <dgm:t>
        <a:bodyPr/>
        <a:lstStyle/>
        <a:p>
          <a:endParaRPr lang="en-US"/>
        </a:p>
      </dgm:t>
    </dgm:pt>
    <dgm:pt modelId="{C509ACF2-FFD9-47AE-96FA-249E07C77823}" type="pres">
      <dgm:prSet presAssocID="{F926A2E6-83C9-451E-980D-0879F041AA7A}" presName="linear" presStyleCnt="0">
        <dgm:presLayoutVars>
          <dgm:animLvl val="lvl"/>
          <dgm:resizeHandles val="exact"/>
        </dgm:presLayoutVars>
      </dgm:prSet>
      <dgm:spPr/>
    </dgm:pt>
    <dgm:pt modelId="{A5102321-622B-4BB7-B66D-44117D0D9BCD}" type="pres">
      <dgm:prSet presAssocID="{628C13FA-3F93-44A2-AB94-1345D52D21E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22ABEF2-3AD7-4C5E-8245-4CE61FB387D8}" type="pres">
      <dgm:prSet presAssocID="{D49DDD9E-8FC9-4044-8545-DF8129D20623}" presName="spacer" presStyleCnt="0"/>
      <dgm:spPr/>
    </dgm:pt>
    <dgm:pt modelId="{C428BA49-DD16-47C7-8890-6E5B3267352C}" type="pres">
      <dgm:prSet presAssocID="{D8289D4B-19CC-43BF-A549-C363671EE3D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2C333A5-940B-4FA5-B379-980190D22A74}" type="pres">
      <dgm:prSet presAssocID="{D30235FA-4E45-445B-93BD-C73247496128}" presName="spacer" presStyleCnt="0"/>
      <dgm:spPr/>
    </dgm:pt>
    <dgm:pt modelId="{5D4240DB-8312-465F-8DD9-E3DA801A1A42}" type="pres">
      <dgm:prSet presAssocID="{6C657E36-6B29-4517-A225-D952A433B0A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11CAB30-96FB-4E58-9137-7D98D2774EAF}" type="pres">
      <dgm:prSet presAssocID="{377F32CC-06DE-4842-8B80-C4D81A6F2C14}" presName="spacer" presStyleCnt="0"/>
      <dgm:spPr/>
    </dgm:pt>
    <dgm:pt modelId="{F4E135EA-105C-4798-9C6F-61FA4AD0728E}" type="pres">
      <dgm:prSet presAssocID="{2C487539-E7EE-49A5-8F1D-588F05BF283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8E94E6C-BD80-42F0-94B2-2A96C7FD0771}" type="pres">
      <dgm:prSet presAssocID="{A04FBF83-4D62-4020-8936-2032272D1AD9}" presName="spacer" presStyleCnt="0"/>
      <dgm:spPr/>
    </dgm:pt>
    <dgm:pt modelId="{42F8D57F-FD95-4E91-A830-59D2346AC002}" type="pres">
      <dgm:prSet presAssocID="{D0AF7797-F7F9-45D5-B9C4-C7BCAEEBFC76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362F833-C8E5-4105-8518-5A3D12860810}" type="pres">
      <dgm:prSet presAssocID="{72C977F5-4D08-41FC-A8F2-ED1DED3BAA34}" presName="spacer" presStyleCnt="0"/>
      <dgm:spPr/>
    </dgm:pt>
    <dgm:pt modelId="{C6CD4200-6B3B-4BEA-B9EB-1FEC1C8989EB}" type="pres">
      <dgm:prSet presAssocID="{12D36FCC-A0A0-438E-8A0B-B9F80A4531F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F1BFBA0-83B2-4433-AB77-7011888050DF}" type="pres">
      <dgm:prSet presAssocID="{4CBBB7AD-3516-43BD-B0B2-2859F392C216}" presName="spacer" presStyleCnt="0"/>
      <dgm:spPr/>
    </dgm:pt>
    <dgm:pt modelId="{3E6E94B2-8BCA-4F6D-BDA0-1C9FD1D924BF}" type="pres">
      <dgm:prSet presAssocID="{032CC698-4D8B-41E6-A644-C29D5E5F7099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1A7B90D-3505-42CD-8D24-97AC339FE7A2}" type="presOf" srcId="{F926A2E6-83C9-451E-980D-0879F041AA7A}" destId="{C509ACF2-FFD9-47AE-96FA-249E07C77823}" srcOrd="0" destOrd="0" presId="urn:microsoft.com/office/officeart/2005/8/layout/vList2"/>
    <dgm:cxn modelId="{738AFF0D-BF6C-4F4C-8A49-657F4ADCD3D5}" type="presOf" srcId="{032CC698-4D8B-41E6-A644-C29D5E5F7099}" destId="{3E6E94B2-8BCA-4F6D-BDA0-1C9FD1D924BF}" srcOrd="0" destOrd="0" presId="urn:microsoft.com/office/officeart/2005/8/layout/vList2"/>
    <dgm:cxn modelId="{7389F61A-E8A8-4C65-8E60-800DBF3AB3D4}" srcId="{F926A2E6-83C9-451E-980D-0879F041AA7A}" destId="{D0AF7797-F7F9-45D5-B9C4-C7BCAEEBFC76}" srcOrd="4" destOrd="0" parTransId="{62A829C8-8435-4A34-9B4E-35BEEA391772}" sibTransId="{72C977F5-4D08-41FC-A8F2-ED1DED3BAA34}"/>
    <dgm:cxn modelId="{58FC7E1D-D4E7-420A-9ECC-418AC70098E4}" type="presOf" srcId="{D0AF7797-F7F9-45D5-B9C4-C7BCAEEBFC76}" destId="{42F8D57F-FD95-4E91-A830-59D2346AC002}" srcOrd="0" destOrd="0" presId="urn:microsoft.com/office/officeart/2005/8/layout/vList2"/>
    <dgm:cxn modelId="{5546852C-163E-441E-B259-3EA5EB62B2C7}" srcId="{F926A2E6-83C9-451E-980D-0879F041AA7A}" destId="{D8289D4B-19CC-43BF-A549-C363671EE3D3}" srcOrd="1" destOrd="0" parTransId="{284EFF0D-4598-422A-99A1-481784AD7A6B}" sibTransId="{D30235FA-4E45-445B-93BD-C73247496128}"/>
    <dgm:cxn modelId="{E7236638-18E8-4F78-BC3A-01F636FC4477}" type="presOf" srcId="{628C13FA-3F93-44A2-AB94-1345D52D21E8}" destId="{A5102321-622B-4BB7-B66D-44117D0D9BCD}" srcOrd="0" destOrd="0" presId="urn:microsoft.com/office/officeart/2005/8/layout/vList2"/>
    <dgm:cxn modelId="{646B816C-D4C1-4126-ADDF-F44304179D6B}" type="presOf" srcId="{2C487539-E7EE-49A5-8F1D-588F05BF283C}" destId="{F4E135EA-105C-4798-9C6F-61FA4AD0728E}" srcOrd="0" destOrd="0" presId="urn:microsoft.com/office/officeart/2005/8/layout/vList2"/>
    <dgm:cxn modelId="{92548890-EFA0-474D-A6A1-0FF2094279B7}" srcId="{F926A2E6-83C9-451E-980D-0879F041AA7A}" destId="{2C487539-E7EE-49A5-8F1D-588F05BF283C}" srcOrd="3" destOrd="0" parTransId="{6C3C8371-798A-4A18-A447-9B0B37C83FB8}" sibTransId="{A04FBF83-4D62-4020-8936-2032272D1AD9}"/>
    <dgm:cxn modelId="{454370BE-D588-4315-A186-EF435B51D7D8}" srcId="{F926A2E6-83C9-451E-980D-0879F041AA7A}" destId="{628C13FA-3F93-44A2-AB94-1345D52D21E8}" srcOrd="0" destOrd="0" parTransId="{B21B3FE0-ED28-4973-961C-405169B094A2}" sibTransId="{D49DDD9E-8FC9-4044-8545-DF8129D20623}"/>
    <dgm:cxn modelId="{4B18CEC0-1572-4A7F-A5EA-CB30E15E93F0}" srcId="{F926A2E6-83C9-451E-980D-0879F041AA7A}" destId="{032CC698-4D8B-41E6-A644-C29D5E5F7099}" srcOrd="6" destOrd="0" parTransId="{078B227C-E94A-4FE3-BAC9-336338F6165C}" sibTransId="{F8EE5319-C7F4-4E6C-A803-D8F99DAFEB11}"/>
    <dgm:cxn modelId="{119929CE-918E-4D81-93E5-E1746CF09446}" type="presOf" srcId="{12D36FCC-A0A0-438E-8A0B-B9F80A4531FC}" destId="{C6CD4200-6B3B-4BEA-B9EB-1FEC1C8989EB}" srcOrd="0" destOrd="0" presId="urn:microsoft.com/office/officeart/2005/8/layout/vList2"/>
    <dgm:cxn modelId="{48056DD4-B921-4EFA-84CD-1A0AB0A0EE4F}" type="presOf" srcId="{D8289D4B-19CC-43BF-A549-C363671EE3D3}" destId="{C428BA49-DD16-47C7-8890-6E5B3267352C}" srcOrd="0" destOrd="0" presId="urn:microsoft.com/office/officeart/2005/8/layout/vList2"/>
    <dgm:cxn modelId="{9E18A2E1-6153-4E06-B093-83CD8E06F761}" type="presOf" srcId="{6C657E36-6B29-4517-A225-D952A433B0A0}" destId="{5D4240DB-8312-465F-8DD9-E3DA801A1A42}" srcOrd="0" destOrd="0" presId="urn:microsoft.com/office/officeart/2005/8/layout/vList2"/>
    <dgm:cxn modelId="{6ED91FEC-3980-4EB5-B4BB-0916C403AEFB}" srcId="{F926A2E6-83C9-451E-980D-0879F041AA7A}" destId="{6C657E36-6B29-4517-A225-D952A433B0A0}" srcOrd="2" destOrd="0" parTransId="{0CEDF499-D08E-4A19-BDF9-5AF0A65E9E35}" sibTransId="{377F32CC-06DE-4842-8B80-C4D81A6F2C14}"/>
    <dgm:cxn modelId="{4B4159FF-1135-47AD-9B44-EA087AEC0A75}" srcId="{F926A2E6-83C9-451E-980D-0879F041AA7A}" destId="{12D36FCC-A0A0-438E-8A0B-B9F80A4531FC}" srcOrd="5" destOrd="0" parTransId="{3B4357EC-008B-4491-A0B1-5BA7D6A0EB0A}" sibTransId="{4CBBB7AD-3516-43BD-B0B2-2859F392C216}"/>
    <dgm:cxn modelId="{D3108F47-D4F6-4E96-865C-FCD1141FACDC}" type="presParOf" srcId="{C509ACF2-FFD9-47AE-96FA-249E07C77823}" destId="{A5102321-622B-4BB7-B66D-44117D0D9BCD}" srcOrd="0" destOrd="0" presId="urn:microsoft.com/office/officeart/2005/8/layout/vList2"/>
    <dgm:cxn modelId="{0AA39007-437F-4373-9C55-78AAAFD75047}" type="presParOf" srcId="{C509ACF2-FFD9-47AE-96FA-249E07C77823}" destId="{A22ABEF2-3AD7-4C5E-8245-4CE61FB387D8}" srcOrd="1" destOrd="0" presId="urn:microsoft.com/office/officeart/2005/8/layout/vList2"/>
    <dgm:cxn modelId="{66AF420E-8E1D-43B9-96BA-106BABBC5787}" type="presParOf" srcId="{C509ACF2-FFD9-47AE-96FA-249E07C77823}" destId="{C428BA49-DD16-47C7-8890-6E5B3267352C}" srcOrd="2" destOrd="0" presId="urn:microsoft.com/office/officeart/2005/8/layout/vList2"/>
    <dgm:cxn modelId="{A93D6726-46C6-44D0-91E4-F877335479AA}" type="presParOf" srcId="{C509ACF2-FFD9-47AE-96FA-249E07C77823}" destId="{42C333A5-940B-4FA5-B379-980190D22A74}" srcOrd="3" destOrd="0" presId="urn:microsoft.com/office/officeart/2005/8/layout/vList2"/>
    <dgm:cxn modelId="{7BAD5895-80C5-49FD-8505-F704220E7A03}" type="presParOf" srcId="{C509ACF2-FFD9-47AE-96FA-249E07C77823}" destId="{5D4240DB-8312-465F-8DD9-E3DA801A1A42}" srcOrd="4" destOrd="0" presId="urn:microsoft.com/office/officeart/2005/8/layout/vList2"/>
    <dgm:cxn modelId="{E64257F4-DC1A-443D-BA5D-C95411E5FA12}" type="presParOf" srcId="{C509ACF2-FFD9-47AE-96FA-249E07C77823}" destId="{811CAB30-96FB-4E58-9137-7D98D2774EAF}" srcOrd="5" destOrd="0" presId="urn:microsoft.com/office/officeart/2005/8/layout/vList2"/>
    <dgm:cxn modelId="{4CC6567E-3674-4BD0-8426-DFF344567635}" type="presParOf" srcId="{C509ACF2-FFD9-47AE-96FA-249E07C77823}" destId="{F4E135EA-105C-4798-9C6F-61FA4AD0728E}" srcOrd="6" destOrd="0" presId="urn:microsoft.com/office/officeart/2005/8/layout/vList2"/>
    <dgm:cxn modelId="{A8FEE3FC-F240-4D6E-8E1D-864EE8CFA4DB}" type="presParOf" srcId="{C509ACF2-FFD9-47AE-96FA-249E07C77823}" destId="{18E94E6C-BD80-42F0-94B2-2A96C7FD0771}" srcOrd="7" destOrd="0" presId="urn:microsoft.com/office/officeart/2005/8/layout/vList2"/>
    <dgm:cxn modelId="{E9EDDCE7-DD74-4089-B469-EF16504E7488}" type="presParOf" srcId="{C509ACF2-FFD9-47AE-96FA-249E07C77823}" destId="{42F8D57F-FD95-4E91-A830-59D2346AC002}" srcOrd="8" destOrd="0" presId="urn:microsoft.com/office/officeart/2005/8/layout/vList2"/>
    <dgm:cxn modelId="{708F874E-BFAA-49B3-8423-19D2F9A0BC83}" type="presParOf" srcId="{C509ACF2-FFD9-47AE-96FA-249E07C77823}" destId="{8362F833-C8E5-4105-8518-5A3D12860810}" srcOrd="9" destOrd="0" presId="urn:microsoft.com/office/officeart/2005/8/layout/vList2"/>
    <dgm:cxn modelId="{2A0A8965-44B8-4663-A9E4-74911C046067}" type="presParOf" srcId="{C509ACF2-FFD9-47AE-96FA-249E07C77823}" destId="{C6CD4200-6B3B-4BEA-B9EB-1FEC1C8989EB}" srcOrd="10" destOrd="0" presId="urn:microsoft.com/office/officeart/2005/8/layout/vList2"/>
    <dgm:cxn modelId="{ECD87B49-71C8-4F2A-AC59-5AECD30F3FBF}" type="presParOf" srcId="{C509ACF2-FFD9-47AE-96FA-249E07C77823}" destId="{8F1BFBA0-83B2-4433-AB77-7011888050DF}" srcOrd="11" destOrd="0" presId="urn:microsoft.com/office/officeart/2005/8/layout/vList2"/>
    <dgm:cxn modelId="{3DD32C9B-9F86-4814-AE89-B5FC51B19831}" type="presParOf" srcId="{C509ACF2-FFD9-47AE-96FA-249E07C77823}" destId="{3E6E94B2-8BCA-4F6D-BDA0-1C9FD1D924B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8EF974-85FF-4611-8007-A7A9F5CD672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369302A-2D78-4E32-8901-EEE720DD1C83}">
      <dgm:prSet/>
      <dgm:spPr/>
      <dgm:t>
        <a:bodyPr/>
        <a:lstStyle/>
        <a:p>
          <a:r>
            <a:rPr lang="en-US"/>
            <a:t>Admissions Criteria</a:t>
          </a:r>
        </a:p>
      </dgm:t>
    </dgm:pt>
    <dgm:pt modelId="{B15BD58C-7BEC-410E-A002-B0C61645577B}" type="parTrans" cxnId="{12304096-8EB3-4C56-8430-4CD742581E6C}">
      <dgm:prSet/>
      <dgm:spPr/>
      <dgm:t>
        <a:bodyPr/>
        <a:lstStyle/>
        <a:p>
          <a:endParaRPr lang="en-US"/>
        </a:p>
      </dgm:t>
    </dgm:pt>
    <dgm:pt modelId="{64B19D6A-0800-46C8-ABD4-F2E61CC533A9}" type="sibTrans" cxnId="{12304096-8EB3-4C56-8430-4CD742581E6C}">
      <dgm:prSet/>
      <dgm:spPr/>
      <dgm:t>
        <a:bodyPr/>
        <a:lstStyle/>
        <a:p>
          <a:endParaRPr lang="en-US"/>
        </a:p>
      </dgm:t>
    </dgm:pt>
    <dgm:pt modelId="{9DF6211A-D997-4E50-9531-71BF6C0780E9}">
      <dgm:prSet/>
      <dgm:spPr/>
      <dgm:t>
        <a:bodyPr/>
        <a:lstStyle/>
        <a:p>
          <a:r>
            <a:rPr lang="en-US"/>
            <a:t>Chances of Admission </a:t>
          </a:r>
        </a:p>
      </dgm:t>
    </dgm:pt>
    <dgm:pt modelId="{7B9CFDA8-4ABD-47D9-9B50-48086BCEAAEB}" type="parTrans" cxnId="{1D366A03-D233-4D7B-82CE-A8E6B925CC44}">
      <dgm:prSet/>
      <dgm:spPr/>
      <dgm:t>
        <a:bodyPr/>
        <a:lstStyle/>
        <a:p>
          <a:endParaRPr lang="en-US"/>
        </a:p>
      </dgm:t>
    </dgm:pt>
    <dgm:pt modelId="{C871507E-3A3E-4D98-B59D-E616B77C02D0}" type="sibTrans" cxnId="{1D366A03-D233-4D7B-82CE-A8E6B925CC44}">
      <dgm:prSet/>
      <dgm:spPr/>
      <dgm:t>
        <a:bodyPr/>
        <a:lstStyle/>
        <a:p>
          <a:endParaRPr lang="en-US"/>
        </a:p>
      </dgm:t>
    </dgm:pt>
    <dgm:pt modelId="{03796069-3DC5-48B1-B572-67811A9D7E83}">
      <dgm:prSet/>
      <dgm:spPr/>
      <dgm:t>
        <a:bodyPr/>
        <a:lstStyle/>
        <a:p>
          <a:r>
            <a:rPr lang="en-US"/>
            <a:t>Admissions Policies</a:t>
          </a:r>
        </a:p>
      </dgm:t>
    </dgm:pt>
    <dgm:pt modelId="{3BFBC32A-49A5-44ED-BC1A-DA22ABD5B521}" type="parTrans" cxnId="{F03BA6EC-CC0A-4FD1-BA06-AF9D48D05932}">
      <dgm:prSet/>
      <dgm:spPr/>
      <dgm:t>
        <a:bodyPr/>
        <a:lstStyle/>
        <a:p>
          <a:endParaRPr lang="en-US"/>
        </a:p>
      </dgm:t>
    </dgm:pt>
    <dgm:pt modelId="{B76CA898-FFAD-4114-9106-583AA34731F2}" type="sibTrans" cxnId="{F03BA6EC-CC0A-4FD1-BA06-AF9D48D05932}">
      <dgm:prSet/>
      <dgm:spPr/>
      <dgm:t>
        <a:bodyPr/>
        <a:lstStyle/>
        <a:p>
          <a:endParaRPr lang="en-US"/>
        </a:p>
      </dgm:t>
    </dgm:pt>
    <dgm:pt modelId="{F3F86ED1-B6A3-4DCF-9B3A-295A351A7683}">
      <dgm:prSet/>
      <dgm:spPr/>
      <dgm:t>
        <a:bodyPr/>
        <a:lstStyle/>
        <a:p>
          <a:r>
            <a:rPr lang="en-US"/>
            <a:t>Recommended and required courses</a:t>
          </a:r>
        </a:p>
      </dgm:t>
    </dgm:pt>
    <dgm:pt modelId="{8F8E5A7F-57E1-4C33-9CE5-E47B82DEBC81}" type="parTrans" cxnId="{FFEEBF02-9486-4592-9FFE-A793ADE8839A}">
      <dgm:prSet/>
      <dgm:spPr/>
      <dgm:t>
        <a:bodyPr/>
        <a:lstStyle/>
        <a:p>
          <a:endParaRPr lang="en-US"/>
        </a:p>
      </dgm:t>
    </dgm:pt>
    <dgm:pt modelId="{8BCC8097-C7F9-47BF-856D-635C622AF554}" type="sibTrans" cxnId="{FFEEBF02-9486-4592-9FFE-A793ADE8839A}">
      <dgm:prSet/>
      <dgm:spPr/>
      <dgm:t>
        <a:bodyPr/>
        <a:lstStyle/>
        <a:p>
          <a:endParaRPr lang="en-US"/>
        </a:p>
      </dgm:t>
    </dgm:pt>
    <dgm:pt modelId="{DA89FF65-B1D4-4C8A-AD47-8DA5B57FDBB5}">
      <dgm:prSet/>
      <dgm:spPr/>
      <dgm:t>
        <a:bodyPr/>
        <a:lstStyle/>
        <a:p>
          <a:r>
            <a:rPr lang="en-US"/>
            <a:t>Tuition information</a:t>
          </a:r>
        </a:p>
      </dgm:t>
    </dgm:pt>
    <dgm:pt modelId="{828810AF-81D3-496F-9882-1102FCA9E29C}" type="parTrans" cxnId="{3E144A6F-9E3C-4245-85EE-8A6F258B486E}">
      <dgm:prSet/>
      <dgm:spPr/>
      <dgm:t>
        <a:bodyPr/>
        <a:lstStyle/>
        <a:p>
          <a:endParaRPr lang="en-US"/>
        </a:p>
      </dgm:t>
    </dgm:pt>
    <dgm:pt modelId="{055D0C8A-31AB-4A43-91A8-71B2DF4BB6D6}" type="sibTrans" cxnId="{3E144A6F-9E3C-4245-85EE-8A6F258B486E}">
      <dgm:prSet/>
      <dgm:spPr/>
      <dgm:t>
        <a:bodyPr/>
        <a:lstStyle/>
        <a:p>
          <a:endParaRPr lang="en-US"/>
        </a:p>
      </dgm:t>
    </dgm:pt>
    <dgm:pt modelId="{53783EE2-E6CA-42FA-967F-6C97DDD17474}">
      <dgm:prSet/>
      <dgm:spPr/>
      <dgm:t>
        <a:bodyPr/>
        <a:lstStyle/>
        <a:p>
          <a:r>
            <a:rPr lang="en-US"/>
            <a:t>Is the college visiting Neshaminy?</a:t>
          </a:r>
        </a:p>
      </dgm:t>
    </dgm:pt>
    <dgm:pt modelId="{3FBDF77D-9F00-46D2-AE69-E0219E68D163}" type="parTrans" cxnId="{76A1295C-CC6A-4D9E-B7C6-AB4C116526F8}">
      <dgm:prSet/>
      <dgm:spPr/>
      <dgm:t>
        <a:bodyPr/>
        <a:lstStyle/>
        <a:p>
          <a:endParaRPr lang="en-US"/>
        </a:p>
      </dgm:t>
    </dgm:pt>
    <dgm:pt modelId="{1369EFE2-0BEA-4275-A814-4869BD3E2D5E}" type="sibTrans" cxnId="{76A1295C-CC6A-4D9E-B7C6-AB4C116526F8}">
      <dgm:prSet/>
      <dgm:spPr/>
      <dgm:t>
        <a:bodyPr/>
        <a:lstStyle/>
        <a:p>
          <a:endParaRPr lang="en-US"/>
        </a:p>
      </dgm:t>
    </dgm:pt>
    <dgm:pt modelId="{81EA77E9-D249-4420-8324-BE3BA19F432B}" type="pres">
      <dgm:prSet presAssocID="{208EF974-85FF-4611-8007-A7A9F5CD672F}" presName="linear" presStyleCnt="0">
        <dgm:presLayoutVars>
          <dgm:animLvl val="lvl"/>
          <dgm:resizeHandles val="exact"/>
        </dgm:presLayoutVars>
      </dgm:prSet>
      <dgm:spPr/>
    </dgm:pt>
    <dgm:pt modelId="{5DDD9983-DCCC-4135-9C68-ED2977C00C3D}" type="pres">
      <dgm:prSet presAssocID="{4369302A-2D78-4E32-8901-EEE720DD1C8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895B90D-97B2-40FA-9420-BBDDA24F6F28}" type="pres">
      <dgm:prSet presAssocID="{64B19D6A-0800-46C8-ABD4-F2E61CC533A9}" presName="spacer" presStyleCnt="0"/>
      <dgm:spPr/>
    </dgm:pt>
    <dgm:pt modelId="{8DCAE9BE-9C49-46A3-A6B4-9ED1ECFA0C1D}" type="pres">
      <dgm:prSet presAssocID="{9DF6211A-D997-4E50-9531-71BF6C0780E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122D53A-D1B6-4132-B2A4-CA4CA22C5B39}" type="pres">
      <dgm:prSet presAssocID="{C871507E-3A3E-4D98-B59D-E616B77C02D0}" presName="spacer" presStyleCnt="0"/>
      <dgm:spPr/>
    </dgm:pt>
    <dgm:pt modelId="{8503D079-F867-45AA-8AEE-146729FDFC43}" type="pres">
      <dgm:prSet presAssocID="{03796069-3DC5-48B1-B572-67811A9D7E8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608CB52-7792-4BAA-ABF7-8AF40DD69528}" type="pres">
      <dgm:prSet presAssocID="{B76CA898-FFAD-4114-9106-583AA34731F2}" presName="spacer" presStyleCnt="0"/>
      <dgm:spPr/>
    </dgm:pt>
    <dgm:pt modelId="{B061C705-1C10-4B68-816C-AE6E7559FEF0}" type="pres">
      <dgm:prSet presAssocID="{F3F86ED1-B6A3-4DCF-9B3A-295A351A768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1EEB0E2-EF5B-4666-A9C3-62FD878589B6}" type="pres">
      <dgm:prSet presAssocID="{8BCC8097-C7F9-47BF-856D-635C622AF554}" presName="spacer" presStyleCnt="0"/>
      <dgm:spPr/>
    </dgm:pt>
    <dgm:pt modelId="{F8D1D28E-B5F0-4E38-9D34-830319368C7D}" type="pres">
      <dgm:prSet presAssocID="{DA89FF65-B1D4-4C8A-AD47-8DA5B57FDBB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553F5C3-BC9B-4FD3-8635-23DEA969CF96}" type="pres">
      <dgm:prSet presAssocID="{055D0C8A-31AB-4A43-91A8-71B2DF4BB6D6}" presName="spacer" presStyleCnt="0"/>
      <dgm:spPr/>
    </dgm:pt>
    <dgm:pt modelId="{C33E4032-4237-4F15-97E0-67AC99F41F1E}" type="pres">
      <dgm:prSet presAssocID="{53783EE2-E6CA-42FA-967F-6C97DDD1747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FEEBF02-9486-4592-9FFE-A793ADE8839A}" srcId="{208EF974-85FF-4611-8007-A7A9F5CD672F}" destId="{F3F86ED1-B6A3-4DCF-9B3A-295A351A7683}" srcOrd="3" destOrd="0" parTransId="{8F8E5A7F-57E1-4C33-9CE5-E47B82DEBC81}" sibTransId="{8BCC8097-C7F9-47BF-856D-635C622AF554}"/>
    <dgm:cxn modelId="{1D366A03-D233-4D7B-82CE-A8E6B925CC44}" srcId="{208EF974-85FF-4611-8007-A7A9F5CD672F}" destId="{9DF6211A-D997-4E50-9531-71BF6C0780E9}" srcOrd="1" destOrd="0" parTransId="{7B9CFDA8-4ABD-47D9-9B50-48086BCEAAEB}" sibTransId="{C871507E-3A3E-4D98-B59D-E616B77C02D0}"/>
    <dgm:cxn modelId="{76A1295C-CC6A-4D9E-B7C6-AB4C116526F8}" srcId="{208EF974-85FF-4611-8007-A7A9F5CD672F}" destId="{53783EE2-E6CA-42FA-967F-6C97DDD17474}" srcOrd="5" destOrd="0" parTransId="{3FBDF77D-9F00-46D2-AE69-E0219E68D163}" sibTransId="{1369EFE2-0BEA-4275-A814-4869BD3E2D5E}"/>
    <dgm:cxn modelId="{01CB514B-055F-41A7-BE20-FE3573CDEFD0}" type="presOf" srcId="{208EF974-85FF-4611-8007-A7A9F5CD672F}" destId="{81EA77E9-D249-4420-8324-BE3BA19F432B}" srcOrd="0" destOrd="0" presId="urn:microsoft.com/office/officeart/2005/8/layout/vList2"/>
    <dgm:cxn modelId="{3E144A6F-9E3C-4245-85EE-8A6F258B486E}" srcId="{208EF974-85FF-4611-8007-A7A9F5CD672F}" destId="{DA89FF65-B1D4-4C8A-AD47-8DA5B57FDBB5}" srcOrd="4" destOrd="0" parTransId="{828810AF-81D3-496F-9882-1102FCA9E29C}" sibTransId="{055D0C8A-31AB-4A43-91A8-71B2DF4BB6D6}"/>
    <dgm:cxn modelId="{D168E975-0DC7-48D7-86C1-11A2D913AA3D}" type="presOf" srcId="{4369302A-2D78-4E32-8901-EEE720DD1C83}" destId="{5DDD9983-DCCC-4135-9C68-ED2977C00C3D}" srcOrd="0" destOrd="0" presId="urn:microsoft.com/office/officeart/2005/8/layout/vList2"/>
    <dgm:cxn modelId="{FF2CAE7A-FA6D-4145-BF0C-E0BB460CCE8E}" type="presOf" srcId="{9DF6211A-D997-4E50-9531-71BF6C0780E9}" destId="{8DCAE9BE-9C49-46A3-A6B4-9ED1ECFA0C1D}" srcOrd="0" destOrd="0" presId="urn:microsoft.com/office/officeart/2005/8/layout/vList2"/>
    <dgm:cxn modelId="{12304096-8EB3-4C56-8430-4CD742581E6C}" srcId="{208EF974-85FF-4611-8007-A7A9F5CD672F}" destId="{4369302A-2D78-4E32-8901-EEE720DD1C83}" srcOrd="0" destOrd="0" parTransId="{B15BD58C-7BEC-410E-A002-B0C61645577B}" sibTransId="{64B19D6A-0800-46C8-ABD4-F2E61CC533A9}"/>
    <dgm:cxn modelId="{40FCCFC3-EF27-4B11-A580-0D31FEB3FA99}" type="presOf" srcId="{03796069-3DC5-48B1-B572-67811A9D7E83}" destId="{8503D079-F867-45AA-8AEE-146729FDFC43}" srcOrd="0" destOrd="0" presId="urn:microsoft.com/office/officeart/2005/8/layout/vList2"/>
    <dgm:cxn modelId="{1F238FD4-1D24-425E-8912-F9E04977F9B9}" type="presOf" srcId="{DA89FF65-B1D4-4C8A-AD47-8DA5B57FDBB5}" destId="{F8D1D28E-B5F0-4E38-9D34-830319368C7D}" srcOrd="0" destOrd="0" presId="urn:microsoft.com/office/officeart/2005/8/layout/vList2"/>
    <dgm:cxn modelId="{1BEEA8E2-2AB0-4555-9B75-4EEA9937019D}" type="presOf" srcId="{53783EE2-E6CA-42FA-967F-6C97DDD17474}" destId="{C33E4032-4237-4F15-97E0-67AC99F41F1E}" srcOrd="0" destOrd="0" presId="urn:microsoft.com/office/officeart/2005/8/layout/vList2"/>
    <dgm:cxn modelId="{B8BE83EA-9384-4EDB-89BF-2A09ECF3364E}" type="presOf" srcId="{F3F86ED1-B6A3-4DCF-9B3A-295A351A7683}" destId="{B061C705-1C10-4B68-816C-AE6E7559FEF0}" srcOrd="0" destOrd="0" presId="urn:microsoft.com/office/officeart/2005/8/layout/vList2"/>
    <dgm:cxn modelId="{F03BA6EC-CC0A-4FD1-BA06-AF9D48D05932}" srcId="{208EF974-85FF-4611-8007-A7A9F5CD672F}" destId="{03796069-3DC5-48B1-B572-67811A9D7E83}" srcOrd="2" destOrd="0" parTransId="{3BFBC32A-49A5-44ED-BC1A-DA22ABD5B521}" sibTransId="{B76CA898-FFAD-4114-9106-583AA34731F2}"/>
    <dgm:cxn modelId="{6E903062-447F-4DEA-A655-3524B5F87513}" type="presParOf" srcId="{81EA77E9-D249-4420-8324-BE3BA19F432B}" destId="{5DDD9983-DCCC-4135-9C68-ED2977C00C3D}" srcOrd="0" destOrd="0" presId="urn:microsoft.com/office/officeart/2005/8/layout/vList2"/>
    <dgm:cxn modelId="{F41244EA-1FC4-4AEA-9C3F-C16E3BF0E1B7}" type="presParOf" srcId="{81EA77E9-D249-4420-8324-BE3BA19F432B}" destId="{5895B90D-97B2-40FA-9420-BBDDA24F6F28}" srcOrd="1" destOrd="0" presId="urn:microsoft.com/office/officeart/2005/8/layout/vList2"/>
    <dgm:cxn modelId="{19A0EA36-174C-4899-BFF3-E0BE5FDBF30B}" type="presParOf" srcId="{81EA77E9-D249-4420-8324-BE3BA19F432B}" destId="{8DCAE9BE-9C49-46A3-A6B4-9ED1ECFA0C1D}" srcOrd="2" destOrd="0" presId="urn:microsoft.com/office/officeart/2005/8/layout/vList2"/>
    <dgm:cxn modelId="{A9292E8B-179C-4035-91A5-DBF8923DE5BA}" type="presParOf" srcId="{81EA77E9-D249-4420-8324-BE3BA19F432B}" destId="{6122D53A-D1B6-4132-B2A4-CA4CA22C5B39}" srcOrd="3" destOrd="0" presId="urn:microsoft.com/office/officeart/2005/8/layout/vList2"/>
    <dgm:cxn modelId="{890D7086-DD40-43AF-9B59-FF5CFB035B31}" type="presParOf" srcId="{81EA77E9-D249-4420-8324-BE3BA19F432B}" destId="{8503D079-F867-45AA-8AEE-146729FDFC43}" srcOrd="4" destOrd="0" presId="urn:microsoft.com/office/officeart/2005/8/layout/vList2"/>
    <dgm:cxn modelId="{50C94722-D41B-46CA-A1EC-6222DCAD5ACA}" type="presParOf" srcId="{81EA77E9-D249-4420-8324-BE3BA19F432B}" destId="{6608CB52-7792-4BAA-ABF7-8AF40DD69528}" srcOrd="5" destOrd="0" presId="urn:microsoft.com/office/officeart/2005/8/layout/vList2"/>
    <dgm:cxn modelId="{E4511E1C-41D5-403F-A6D3-5A0AB4084C5A}" type="presParOf" srcId="{81EA77E9-D249-4420-8324-BE3BA19F432B}" destId="{B061C705-1C10-4B68-816C-AE6E7559FEF0}" srcOrd="6" destOrd="0" presId="urn:microsoft.com/office/officeart/2005/8/layout/vList2"/>
    <dgm:cxn modelId="{B3123FA4-DC91-4373-9FEE-E9C14899B083}" type="presParOf" srcId="{81EA77E9-D249-4420-8324-BE3BA19F432B}" destId="{B1EEB0E2-EF5B-4666-A9C3-62FD878589B6}" srcOrd="7" destOrd="0" presId="urn:microsoft.com/office/officeart/2005/8/layout/vList2"/>
    <dgm:cxn modelId="{F8712540-AC7F-4B13-BABA-E8548900D010}" type="presParOf" srcId="{81EA77E9-D249-4420-8324-BE3BA19F432B}" destId="{F8D1D28E-B5F0-4E38-9D34-830319368C7D}" srcOrd="8" destOrd="0" presId="urn:microsoft.com/office/officeart/2005/8/layout/vList2"/>
    <dgm:cxn modelId="{0731EBD2-33F1-4FCF-A64A-77938927DADE}" type="presParOf" srcId="{81EA77E9-D249-4420-8324-BE3BA19F432B}" destId="{0553F5C3-BC9B-4FD3-8635-23DEA969CF96}" srcOrd="9" destOrd="0" presId="urn:microsoft.com/office/officeart/2005/8/layout/vList2"/>
    <dgm:cxn modelId="{FC5DACA1-248F-4FAE-9F73-B5BA8C568275}" type="presParOf" srcId="{81EA77E9-D249-4420-8324-BE3BA19F432B}" destId="{C33E4032-4237-4F15-97E0-67AC99F41F1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B4364-CBCF-4C6C-AA3B-2579738095C7}">
      <dsp:nvSpPr>
        <dsp:cNvPr id="0" name=""/>
        <dsp:cNvSpPr/>
      </dsp:nvSpPr>
      <dsp:spPr>
        <a:xfrm>
          <a:off x="0" y="796760"/>
          <a:ext cx="4867132" cy="1064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hlinkClick xmlns:r="http://schemas.openxmlformats.org/officeDocument/2006/relationships" r:id="rId1"/>
            </a:rPr>
            <a:t>https://student.naviance.com</a:t>
          </a:r>
          <a:endParaRPr lang="en-US" sz="2800" kern="1200"/>
        </a:p>
      </dsp:txBody>
      <dsp:txXfrm>
        <a:off x="51974" y="848734"/>
        <a:ext cx="4763184" cy="960752"/>
      </dsp:txXfrm>
    </dsp:sp>
    <dsp:sp modelId="{83FF4FA3-BEAC-4245-9E62-2781CCC6B21B}">
      <dsp:nvSpPr>
        <dsp:cNvPr id="0" name=""/>
        <dsp:cNvSpPr/>
      </dsp:nvSpPr>
      <dsp:spPr>
        <a:xfrm>
          <a:off x="0" y="1942100"/>
          <a:ext cx="4867132" cy="1064700"/>
        </a:xfrm>
        <a:prstGeom prst="round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Students access their account via CLEVER</a:t>
          </a:r>
        </a:p>
      </dsp:txBody>
      <dsp:txXfrm>
        <a:off x="51974" y="1994074"/>
        <a:ext cx="4763184" cy="960752"/>
      </dsp:txXfrm>
    </dsp:sp>
    <dsp:sp modelId="{BF0F1947-0583-4B91-83E9-5F958DF69A63}">
      <dsp:nvSpPr>
        <dsp:cNvPr id="0" name=""/>
        <dsp:cNvSpPr/>
      </dsp:nvSpPr>
      <dsp:spPr>
        <a:xfrm>
          <a:off x="0" y="3006800"/>
          <a:ext cx="4867132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31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Create Resume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Under About Me Tab</a:t>
          </a:r>
        </a:p>
        <a:p>
          <a:pPr marL="685800" lvl="3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My Stuff</a:t>
          </a:r>
        </a:p>
        <a:p>
          <a:pPr marL="914400" lvl="4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Resume</a:t>
          </a:r>
        </a:p>
      </dsp:txBody>
      <dsp:txXfrm>
        <a:off x="0" y="3006800"/>
        <a:ext cx="4867132" cy="1449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98FAC-3341-4C9C-88F1-5D5E3D08E201}">
      <dsp:nvSpPr>
        <dsp:cNvPr id="0" name=""/>
        <dsp:cNvSpPr/>
      </dsp:nvSpPr>
      <dsp:spPr>
        <a:xfrm>
          <a:off x="0" y="69155"/>
          <a:ext cx="4867132" cy="9652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GPA Get Involved (clubs, sports, community)</a:t>
          </a:r>
          <a:endParaRPr lang="en-US" sz="2500" kern="1200"/>
        </a:p>
      </dsp:txBody>
      <dsp:txXfrm>
        <a:off x="47120" y="116275"/>
        <a:ext cx="4772892" cy="871010"/>
      </dsp:txXfrm>
    </dsp:sp>
    <dsp:sp modelId="{63F6018B-D310-4DC5-9000-D15F6BF80197}">
      <dsp:nvSpPr>
        <dsp:cNvPr id="0" name=""/>
        <dsp:cNvSpPr/>
      </dsp:nvSpPr>
      <dsp:spPr>
        <a:xfrm>
          <a:off x="0" y="1106405"/>
          <a:ext cx="4867132" cy="965250"/>
        </a:xfrm>
        <a:prstGeom prst="roundRect">
          <a:avLst/>
        </a:prstGeom>
        <a:solidFill>
          <a:schemeClr val="accent5">
            <a:hueOff val="814257"/>
            <a:satOff val="2799"/>
            <a:lumOff val="-13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Keep your Grades up</a:t>
          </a:r>
        </a:p>
      </dsp:txBody>
      <dsp:txXfrm>
        <a:off x="47120" y="1153525"/>
        <a:ext cx="4772892" cy="871010"/>
      </dsp:txXfrm>
    </dsp:sp>
    <dsp:sp modelId="{D8D09930-3B69-423A-87CD-A6BE0E8F0502}">
      <dsp:nvSpPr>
        <dsp:cNvPr id="0" name=""/>
        <dsp:cNvSpPr/>
      </dsp:nvSpPr>
      <dsp:spPr>
        <a:xfrm>
          <a:off x="0" y="2143655"/>
          <a:ext cx="4867132" cy="965250"/>
        </a:xfrm>
        <a:prstGeom prst="roundRect">
          <a:avLst/>
        </a:prstGeom>
        <a:solidFill>
          <a:schemeClr val="accent5">
            <a:hueOff val="1628513"/>
            <a:satOff val="5598"/>
            <a:lumOff val="-2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Career Exploration in Naviance</a:t>
          </a:r>
        </a:p>
      </dsp:txBody>
      <dsp:txXfrm>
        <a:off x="47120" y="2190775"/>
        <a:ext cx="4772892" cy="871010"/>
      </dsp:txXfrm>
    </dsp:sp>
    <dsp:sp modelId="{4FA22274-AC8C-4110-8F5D-CD5144611C01}">
      <dsp:nvSpPr>
        <dsp:cNvPr id="0" name=""/>
        <dsp:cNvSpPr/>
      </dsp:nvSpPr>
      <dsp:spPr>
        <a:xfrm>
          <a:off x="0" y="3180905"/>
          <a:ext cx="4867132" cy="965250"/>
        </a:xfrm>
        <a:prstGeom prst="roundRect">
          <a:avLst/>
        </a:prstGeom>
        <a:solidFill>
          <a:schemeClr val="accent5">
            <a:hueOff val="2442770"/>
            <a:satOff val="8397"/>
            <a:lumOff val="-402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PSAT’s (October)</a:t>
          </a:r>
        </a:p>
      </dsp:txBody>
      <dsp:txXfrm>
        <a:off x="47120" y="3228025"/>
        <a:ext cx="4772892" cy="871010"/>
      </dsp:txXfrm>
    </dsp:sp>
    <dsp:sp modelId="{4D3996DC-610C-4F9D-8FC6-954DBDF68F80}">
      <dsp:nvSpPr>
        <dsp:cNvPr id="0" name=""/>
        <dsp:cNvSpPr/>
      </dsp:nvSpPr>
      <dsp:spPr>
        <a:xfrm>
          <a:off x="0" y="4218155"/>
          <a:ext cx="4867132" cy="965250"/>
        </a:xfrm>
        <a:prstGeom prst="round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Challenge yourself</a:t>
          </a:r>
        </a:p>
      </dsp:txBody>
      <dsp:txXfrm>
        <a:off x="47120" y="4265275"/>
        <a:ext cx="4772892" cy="871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2AFC1-64EC-4575-8249-288E05458204}">
      <dsp:nvSpPr>
        <dsp:cNvPr id="0" name=""/>
        <dsp:cNvSpPr/>
      </dsp:nvSpPr>
      <dsp:spPr>
        <a:xfrm>
          <a:off x="0" y="45683"/>
          <a:ext cx="4697730" cy="8494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Factors to Consider in the College Search</a:t>
          </a:r>
          <a:endParaRPr lang="en-US" sz="2200" kern="1200"/>
        </a:p>
      </dsp:txBody>
      <dsp:txXfrm>
        <a:off x="41465" y="87148"/>
        <a:ext cx="4614800" cy="766490"/>
      </dsp:txXfrm>
    </dsp:sp>
    <dsp:sp modelId="{048708C0-4C10-4290-B499-CD575CFA9767}">
      <dsp:nvSpPr>
        <dsp:cNvPr id="0" name=""/>
        <dsp:cNvSpPr/>
      </dsp:nvSpPr>
      <dsp:spPr>
        <a:xfrm>
          <a:off x="0" y="958463"/>
          <a:ext cx="4697730" cy="849420"/>
        </a:xfrm>
        <a:prstGeom prst="roundRect">
          <a:avLst/>
        </a:prstGeom>
        <a:solidFill>
          <a:schemeClr val="accent5">
            <a:hueOff val="651405"/>
            <a:satOff val="2239"/>
            <a:lumOff val="-10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Location (Close to home or far away)</a:t>
          </a:r>
        </a:p>
      </dsp:txBody>
      <dsp:txXfrm>
        <a:off x="41465" y="999928"/>
        <a:ext cx="4614800" cy="766490"/>
      </dsp:txXfrm>
    </dsp:sp>
    <dsp:sp modelId="{4E136592-5E63-4BD5-9EB5-AF3302D00F40}">
      <dsp:nvSpPr>
        <dsp:cNvPr id="0" name=""/>
        <dsp:cNvSpPr/>
      </dsp:nvSpPr>
      <dsp:spPr>
        <a:xfrm>
          <a:off x="0" y="1871243"/>
          <a:ext cx="4697730" cy="849420"/>
        </a:xfrm>
        <a:prstGeom prst="roundRect">
          <a:avLst/>
        </a:prstGeom>
        <a:solidFill>
          <a:schemeClr val="accent5">
            <a:hueOff val="1302810"/>
            <a:satOff val="4478"/>
            <a:lumOff val="-21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Size (# of students)</a:t>
          </a:r>
        </a:p>
      </dsp:txBody>
      <dsp:txXfrm>
        <a:off x="41465" y="1912708"/>
        <a:ext cx="4614800" cy="766490"/>
      </dsp:txXfrm>
    </dsp:sp>
    <dsp:sp modelId="{5424E978-7048-439A-9551-92EA8DF49486}">
      <dsp:nvSpPr>
        <dsp:cNvPr id="0" name=""/>
        <dsp:cNvSpPr/>
      </dsp:nvSpPr>
      <dsp:spPr>
        <a:xfrm>
          <a:off x="0" y="2784023"/>
          <a:ext cx="4697730" cy="849420"/>
        </a:xfrm>
        <a:prstGeom prst="roundRect">
          <a:avLst/>
        </a:prstGeom>
        <a:solidFill>
          <a:schemeClr val="accent5">
            <a:hueOff val="1954216"/>
            <a:satOff val="6718"/>
            <a:lumOff val="-32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Cost (Public vs. Private)</a:t>
          </a:r>
        </a:p>
      </dsp:txBody>
      <dsp:txXfrm>
        <a:off x="41465" y="2825488"/>
        <a:ext cx="4614800" cy="766490"/>
      </dsp:txXfrm>
    </dsp:sp>
    <dsp:sp modelId="{7CDB85BB-25D8-4CA6-84A9-4447F12D48E9}">
      <dsp:nvSpPr>
        <dsp:cNvPr id="0" name=""/>
        <dsp:cNvSpPr/>
      </dsp:nvSpPr>
      <dsp:spPr>
        <a:xfrm>
          <a:off x="0" y="3696804"/>
          <a:ext cx="4697730" cy="849420"/>
        </a:xfrm>
        <a:prstGeom prst="roundRect">
          <a:avLst/>
        </a:prstGeom>
        <a:solidFill>
          <a:schemeClr val="accent5">
            <a:hueOff val="2605621"/>
            <a:satOff val="8957"/>
            <a:lumOff val="-42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Majors Offered</a:t>
          </a:r>
        </a:p>
      </dsp:txBody>
      <dsp:txXfrm>
        <a:off x="41465" y="3738269"/>
        <a:ext cx="4614800" cy="766490"/>
      </dsp:txXfrm>
    </dsp:sp>
    <dsp:sp modelId="{1CB2CF0D-4565-4310-B25D-6ED9FBDF8C98}">
      <dsp:nvSpPr>
        <dsp:cNvPr id="0" name=""/>
        <dsp:cNvSpPr/>
      </dsp:nvSpPr>
      <dsp:spPr>
        <a:xfrm>
          <a:off x="0" y="4609584"/>
          <a:ext cx="4697730" cy="849420"/>
        </a:xfrm>
        <a:prstGeom prst="round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Interests / Activities / Athletics</a:t>
          </a:r>
        </a:p>
      </dsp:txBody>
      <dsp:txXfrm>
        <a:off x="41465" y="4651049"/>
        <a:ext cx="4614800" cy="7664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02321-622B-4BB7-B66D-44117D0D9BCD}">
      <dsp:nvSpPr>
        <dsp:cNvPr id="0" name=""/>
        <dsp:cNvSpPr/>
      </dsp:nvSpPr>
      <dsp:spPr>
        <a:xfrm>
          <a:off x="0" y="620"/>
          <a:ext cx="4867132" cy="678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GPA</a:t>
          </a:r>
        </a:p>
      </dsp:txBody>
      <dsp:txXfrm>
        <a:off x="33127" y="33747"/>
        <a:ext cx="4800878" cy="612346"/>
      </dsp:txXfrm>
    </dsp:sp>
    <dsp:sp modelId="{C428BA49-DD16-47C7-8890-6E5B3267352C}">
      <dsp:nvSpPr>
        <dsp:cNvPr id="0" name=""/>
        <dsp:cNvSpPr/>
      </dsp:nvSpPr>
      <dsp:spPr>
        <a:xfrm>
          <a:off x="0" y="762740"/>
          <a:ext cx="4867132" cy="678600"/>
        </a:xfrm>
        <a:prstGeom prst="roundRect">
          <a:avLst/>
        </a:prstGeom>
        <a:solidFill>
          <a:schemeClr val="accent5">
            <a:hueOff val="542838"/>
            <a:satOff val="1866"/>
            <a:lumOff val="-89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Standardized Test Scores</a:t>
          </a:r>
        </a:p>
      </dsp:txBody>
      <dsp:txXfrm>
        <a:off x="33127" y="795867"/>
        <a:ext cx="4800878" cy="612346"/>
      </dsp:txXfrm>
    </dsp:sp>
    <dsp:sp modelId="{5D4240DB-8312-465F-8DD9-E3DA801A1A42}">
      <dsp:nvSpPr>
        <dsp:cNvPr id="0" name=""/>
        <dsp:cNvSpPr/>
      </dsp:nvSpPr>
      <dsp:spPr>
        <a:xfrm>
          <a:off x="0" y="1524860"/>
          <a:ext cx="4867132" cy="678600"/>
        </a:xfrm>
        <a:prstGeom prst="roundRect">
          <a:avLst/>
        </a:prstGeom>
        <a:solidFill>
          <a:schemeClr val="accent5">
            <a:hueOff val="1085675"/>
            <a:satOff val="3732"/>
            <a:lumOff val="-179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High School Curriculum</a:t>
          </a:r>
        </a:p>
      </dsp:txBody>
      <dsp:txXfrm>
        <a:off x="33127" y="1557987"/>
        <a:ext cx="4800878" cy="612346"/>
      </dsp:txXfrm>
    </dsp:sp>
    <dsp:sp modelId="{F4E135EA-105C-4798-9C6F-61FA4AD0728E}">
      <dsp:nvSpPr>
        <dsp:cNvPr id="0" name=""/>
        <dsp:cNvSpPr/>
      </dsp:nvSpPr>
      <dsp:spPr>
        <a:xfrm>
          <a:off x="0" y="2286980"/>
          <a:ext cx="4867132" cy="678600"/>
        </a:xfrm>
        <a:prstGeom prst="roundRect">
          <a:avLst/>
        </a:prstGeom>
        <a:solidFill>
          <a:schemeClr val="accent5">
            <a:hueOff val="1628513"/>
            <a:satOff val="5598"/>
            <a:lumOff val="-2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Community Service</a:t>
          </a:r>
        </a:p>
      </dsp:txBody>
      <dsp:txXfrm>
        <a:off x="33127" y="2320107"/>
        <a:ext cx="4800878" cy="612346"/>
      </dsp:txXfrm>
    </dsp:sp>
    <dsp:sp modelId="{42F8D57F-FD95-4E91-A830-59D2346AC002}">
      <dsp:nvSpPr>
        <dsp:cNvPr id="0" name=""/>
        <dsp:cNvSpPr/>
      </dsp:nvSpPr>
      <dsp:spPr>
        <a:xfrm>
          <a:off x="0" y="3049100"/>
          <a:ext cx="4867132" cy="678600"/>
        </a:xfrm>
        <a:prstGeom prst="roundRect">
          <a:avLst/>
        </a:prstGeom>
        <a:solidFill>
          <a:schemeClr val="accent5">
            <a:hueOff val="2171351"/>
            <a:satOff val="7464"/>
            <a:lumOff val="-358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Activities &amp; Athletics</a:t>
          </a:r>
        </a:p>
      </dsp:txBody>
      <dsp:txXfrm>
        <a:off x="33127" y="3082227"/>
        <a:ext cx="4800878" cy="612346"/>
      </dsp:txXfrm>
    </dsp:sp>
    <dsp:sp modelId="{C6CD4200-6B3B-4BEA-B9EB-1FEC1C8989EB}">
      <dsp:nvSpPr>
        <dsp:cNvPr id="0" name=""/>
        <dsp:cNvSpPr/>
      </dsp:nvSpPr>
      <dsp:spPr>
        <a:xfrm>
          <a:off x="0" y="3811220"/>
          <a:ext cx="4867132" cy="678600"/>
        </a:xfrm>
        <a:prstGeom prst="roundRect">
          <a:avLst/>
        </a:prstGeom>
        <a:solidFill>
          <a:schemeClr val="accent5">
            <a:hueOff val="2714188"/>
            <a:satOff val="9330"/>
            <a:lumOff val="-447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Letters of Recommendation </a:t>
          </a:r>
        </a:p>
      </dsp:txBody>
      <dsp:txXfrm>
        <a:off x="33127" y="3844347"/>
        <a:ext cx="4800878" cy="612346"/>
      </dsp:txXfrm>
    </dsp:sp>
    <dsp:sp modelId="{3E6E94B2-8BCA-4F6D-BDA0-1C9FD1D924BF}">
      <dsp:nvSpPr>
        <dsp:cNvPr id="0" name=""/>
        <dsp:cNvSpPr/>
      </dsp:nvSpPr>
      <dsp:spPr>
        <a:xfrm>
          <a:off x="0" y="4573340"/>
          <a:ext cx="4867132" cy="678600"/>
        </a:xfrm>
        <a:prstGeom prst="round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College Essay</a:t>
          </a:r>
        </a:p>
      </dsp:txBody>
      <dsp:txXfrm>
        <a:off x="33127" y="4606467"/>
        <a:ext cx="4800878" cy="6123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D9983-DCCC-4135-9C68-ED2977C00C3D}">
      <dsp:nvSpPr>
        <dsp:cNvPr id="0" name=""/>
        <dsp:cNvSpPr/>
      </dsp:nvSpPr>
      <dsp:spPr>
        <a:xfrm>
          <a:off x="0" y="923480"/>
          <a:ext cx="4867132" cy="514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Admissions Criteria</a:t>
          </a:r>
        </a:p>
      </dsp:txBody>
      <dsp:txXfrm>
        <a:off x="25130" y="948610"/>
        <a:ext cx="4816872" cy="464540"/>
      </dsp:txXfrm>
    </dsp:sp>
    <dsp:sp modelId="{8DCAE9BE-9C49-46A3-A6B4-9ED1ECFA0C1D}">
      <dsp:nvSpPr>
        <dsp:cNvPr id="0" name=""/>
        <dsp:cNvSpPr/>
      </dsp:nvSpPr>
      <dsp:spPr>
        <a:xfrm>
          <a:off x="0" y="1501640"/>
          <a:ext cx="4867132" cy="514800"/>
        </a:xfrm>
        <a:prstGeom prst="roundRect">
          <a:avLst/>
        </a:prstGeom>
        <a:solidFill>
          <a:schemeClr val="accent5">
            <a:hueOff val="651405"/>
            <a:satOff val="2239"/>
            <a:lumOff val="-10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Chances of Admission </a:t>
          </a:r>
        </a:p>
      </dsp:txBody>
      <dsp:txXfrm>
        <a:off x="25130" y="1526770"/>
        <a:ext cx="4816872" cy="464540"/>
      </dsp:txXfrm>
    </dsp:sp>
    <dsp:sp modelId="{8503D079-F867-45AA-8AEE-146729FDFC43}">
      <dsp:nvSpPr>
        <dsp:cNvPr id="0" name=""/>
        <dsp:cNvSpPr/>
      </dsp:nvSpPr>
      <dsp:spPr>
        <a:xfrm>
          <a:off x="0" y="2079800"/>
          <a:ext cx="4867132" cy="514800"/>
        </a:xfrm>
        <a:prstGeom prst="roundRect">
          <a:avLst/>
        </a:prstGeom>
        <a:solidFill>
          <a:schemeClr val="accent5">
            <a:hueOff val="1302810"/>
            <a:satOff val="4478"/>
            <a:lumOff val="-21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Admissions Policies</a:t>
          </a:r>
        </a:p>
      </dsp:txBody>
      <dsp:txXfrm>
        <a:off x="25130" y="2104930"/>
        <a:ext cx="4816872" cy="464540"/>
      </dsp:txXfrm>
    </dsp:sp>
    <dsp:sp modelId="{B061C705-1C10-4B68-816C-AE6E7559FEF0}">
      <dsp:nvSpPr>
        <dsp:cNvPr id="0" name=""/>
        <dsp:cNvSpPr/>
      </dsp:nvSpPr>
      <dsp:spPr>
        <a:xfrm>
          <a:off x="0" y="2657960"/>
          <a:ext cx="4867132" cy="514800"/>
        </a:xfrm>
        <a:prstGeom prst="roundRect">
          <a:avLst/>
        </a:prstGeom>
        <a:solidFill>
          <a:schemeClr val="accent5">
            <a:hueOff val="1954216"/>
            <a:satOff val="6718"/>
            <a:lumOff val="-32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Recommended and required courses</a:t>
          </a:r>
        </a:p>
      </dsp:txBody>
      <dsp:txXfrm>
        <a:off x="25130" y="2683090"/>
        <a:ext cx="4816872" cy="464540"/>
      </dsp:txXfrm>
    </dsp:sp>
    <dsp:sp modelId="{F8D1D28E-B5F0-4E38-9D34-830319368C7D}">
      <dsp:nvSpPr>
        <dsp:cNvPr id="0" name=""/>
        <dsp:cNvSpPr/>
      </dsp:nvSpPr>
      <dsp:spPr>
        <a:xfrm>
          <a:off x="0" y="3236120"/>
          <a:ext cx="4867132" cy="514800"/>
        </a:xfrm>
        <a:prstGeom prst="roundRect">
          <a:avLst/>
        </a:prstGeom>
        <a:solidFill>
          <a:schemeClr val="accent5">
            <a:hueOff val="2605621"/>
            <a:satOff val="8957"/>
            <a:lumOff val="-42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Tuition information</a:t>
          </a:r>
        </a:p>
      </dsp:txBody>
      <dsp:txXfrm>
        <a:off x="25130" y="3261250"/>
        <a:ext cx="4816872" cy="464540"/>
      </dsp:txXfrm>
    </dsp:sp>
    <dsp:sp modelId="{C33E4032-4237-4F15-97E0-67AC99F41F1E}">
      <dsp:nvSpPr>
        <dsp:cNvPr id="0" name=""/>
        <dsp:cNvSpPr/>
      </dsp:nvSpPr>
      <dsp:spPr>
        <a:xfrm>
          <a:off x="0" y="3814280"/>
          <a:ext cx="4867132" cy="514800"/>
        </a:xfrm>
        <a:prstGeom prst="round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Is the college visiting Neshaminy?</a:t>
          </a:r>
        </a:p>
      </dsp:txBody>
      <dsp:txXfrm>
        <a:off x="25130" y="3839410"/>
        <a:ext cx="4816872" cy="464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7B802A1-88E6-4559-8ED4-6DE63334BBB9}" type="datetimeFigureOut">
              <a:rPr lang="en-US"/>
              <a:pPr>
                <a:defRPr/>
              </a:pPr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86818F-F712-4E51-8F5C-60D827F39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3C3528-25FF-408E-82DF-1585DCC8B5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A8D28E3-6DF0-4E34-AA89-406DD864FBC6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Intro self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Give short overview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Why we need to start ASAP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64A804-33CB-46FB-BCB7-58D47E9C0952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Different colleges emphasize different things</a:t>
            </a:r>
          </a:p>
        </p:txBody>
      </p:sp>
    </p:spTree>
    <p:extLst>
      <p:ext uri="{BB962C8B-B14F-4D97-AF65-F5344CB8AC3E}">
        <p14:creationId xmlns:p14="http://schemas.microsoft.com/office/powerpoint/2010/main" val="574192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507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5D1456-E7BD-4D76-A9FD-4B1BD84BEE25}" type="slidenum">
              <a:rPr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85D4886-3D7B-4788-A2DC-CD99320A6AFB}" type="slidenum">
              <a:rPr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526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407BF7-043D-4DEB-9D54-5F09785F37B9}" type="slidenum">
              <a:rPr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151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5762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0184D0-5BD3-48C8-B598-68297804850C}" type="slidenum">
              <a:rPr lang="en-US" altLang="en-US"/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130B74-FF47-4AE0-9A4A-BB4CF0A270C0}" type="slidenum">
              <a:rPr lang="en-US" altLang="en-US"/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A68648-2A00-484A-81E6-E22305156DB7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9</a:t>
            </a:r>
            <a:r>
              <a:rPr lang="en-US" altLang="en-US" baseline="30000">
                <a:latin typeface="Arial" panose="020B0604020202020204" pitchFamily="34" charset="0"/>
              </a:rPr>
              <a:t>th</a:t>
            </a:r>
            <a:r>
              <a:rPr lang="en-US" altLang="en-US">
                <a:latin typeface="Arial" panose="020B0604020202020204" pitchFamily="34" charset="0"/>
              </a:rPr>
              <a:t> grade is where momentum begins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Need to set self up for most success</a:t>
            </a:r>
          </a:p>
        </p:txBody>
      </p:sp>
    </p:spTree>
    <p:extLst>
      <p:ext uri="{BB962C8B-B14F-4D97-AF65-F5344CB8AC3E}">
        <p14:creationId xmlns:p14="http://schemas.microsoft.com/office/powerpoint/2010/main" val="7566544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905497-9205-49FE-BD5F-F15AF49687C8}" type="slidenum">
              <a:rPr lang="en-US" altLang="en-US"/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D754F90-CDB9-4702-BE17-75492A63C0BD}" type="slidenum">
              <a:rPr lang="en-US" altLang="en-US"/>
              <a:pPr algn="r"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56A070-082E-4770-9CEF-23692EE9556E}" type="slidenum">
              <a:rPr lang="en-US" altLang="en-US"/>
              <a:pPr algn="r"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631FB8-2B76-47AD-9C4F-983CEB166CDB}" type="slidenum">
              <a:rPr lang="en-US" altLang="en-US"/>
              <a:pPr algn="r"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F7FB0A-3600-465E-9E99-2F3902B27641}" type="slidenum">
              <a:rPr lang="en-US" altLang="en-US"/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72B636-5DBD-425F-B634-A9A95E04B474}" type="slidenum">
              <a:rPr lang="en-US" altLang="en-US"/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3DBFAC-72E1-42E1-B91A-6A343260D4B6}" type="slidenum">
              <a:rPr lang="en-US" altLang="en-US"/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98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716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3528-25FF-408E-82DF-1585DCC8B5F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41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58AAB43-9858-4308-BB7D-3DAC650306DA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51AB309-68F3-465F-A455-F609729EA357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815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0575D2-7251-49D4-8B5C-3A85D9001069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9CA2A58-BACA-4AA3-911A-4C558EB74775}" type="slidenum">
              <a:rPr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D3AFC-5254-4831-B6F9-AC9F8EA32C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60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2F58E-76E9-4DD3-91CB-E48AD886F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78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67E58-7BE1-4A16-A196-038E964C4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25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1A428-E21A-4C5F-BDA6-7431403738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1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C02BA-B509-499F-B2DF-F13911799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63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4786A-3F07-4DD4-AF82-7BBD33ABD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01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4481E-7D4D-4DE7-8526-EE3D4833E9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04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FDA44-0EDD-474F-859B-DC4D1205B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66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32560-5751-400A-A499-593B7CA7B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54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728F5-066D-4BAC-8201-B1CB31DB8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74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60C50-A6B2-493A-BB24-C660ABCA29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98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19A0A-1EBA-4061-A21F-80AA8860F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38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32C987-607F-4886-B6CA-442C513ECD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prepscholar.com/how-is-the-act-scored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t.org/content/act/en/products-and-services/the-act/help.html" TargetMode="External"/><Relationship Id="rId5" Type="http://schemas.openxmlformats.org/officeDocument/2006/relationships/hyperlink" Target="https://blog.prepscholar.com/sat-score-range" TargetMode="External"/><Relationship Id="rId4" Type="http://schemas.openxmlformats.org/officeDocument/2006/relationships/hyperlink" Target="https://blog.prepscholar.com/act-writing-rubric-analysis-essay-strategies?__hstc=233546881.8b3d41fefb9317d85f7e86dab762efe4.1534724201957.1559456914521.1559581738063.152&amp;__hssc=233546881.2.1559581738063&amp;__hsfp=39051515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udentaid.gov/" TargetMode="External"/><Relationship Id="rId13" Type="http://schemas.openxmlformats.org/officeDocument/2006/relationships/hyperlink" Target="http://www.ncaaclearinghouse.org/" TargetMode="External"/><Relationship Id="rId3" Type="http://schemas.openxmlformats.org/officeDocument/2006/relationships/hyperlink" Target="http://www.collegeboard.org/" TargetMode="External"/><Relationship Id="rId7" Type="http://schemas.openxmlformats.org/officeDocument/2006/relationships/hyperlink" Target="http://www.fairtest.org/" TargetMode="External"/><Relationship Id="rId12" Type="http://schemas.openxmlformats.org/officeDocument/2006/relationships/hyperlink" Target="http://www.raise.me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albert.io/" TargetMode="External"/><Relationship Id="rId11" Type="http://schemas.openxmlformats.org/officeDocument/2006/relationships/hyperlink" Target="http://www.fastweb.com/" TargetMode="External"/><Relationship Id="rId5" Type="http://schemas.openxmlformats.org/officeDocument/2006/relationships/hyperlink" Target="http://www.khanacademy.org/" TargetMode="External"/><Relationship Id="rId15" Type="http://schemas.openxmlformats.org/officeDocument/2006/relationships/hyperlink" Target="http://www.buckscountyalive.com/" TargetMode="External"/><Relationship Id="rId10" Type="http://schemas.openxmlformats.org/officeDocument/2006/relationships/hyperlink" Target="http://www.studentscholarships.org/" TargetMode="External"/><Relationship Id="rId4" Type="http://schemas.openxmlformats.org/officeDocument/2006/relationships/hyperlink" Target="http://www.actstudent.org/" TargetMode="External"/><Relationship Id="rId9" Type="http://schemas.openxmlformats.org/officeDocument/2006/relationships/hyperlink" Target="http://student.naviance.com/neshaminyhs" TargetMode="External"/><Relationship Id="rId14" Type="http://schemas.openxmlformats.org/officeDocument/2006/relationships/hyperlink" Target="http://www.pennsylvaniamentor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unteermatch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ckscountyalive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Preparing for College!</a:t>
            </a:r>
          </a:p>
        </p:txBody>
      </p:sp>
      <p:pic>
        <p:nvPicPr>
          <p:cNvPr id="2051" name="Picture 4" descr="MC900056794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1496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905000" y="4191000"/>
            <a:ext cx="5486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Neshaminy High School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/>
              <a:t>March 30,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90858" y="911116"/>
            <a:ext cx="515815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00123" y="643467"/>
            <a:ext cx="307028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6646" y="644382"/>
            <a:ext cx="289201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2065" y="1522820"/>
            <a:ext cx="2061031" cy="360191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3100">
                <a:solidFill>
                  <a:srgbClr val="FFFFFF"/>
                </a:solidFill>
              </a:rPr>
              <a:t>What do colleges look for?</a:t>
            </a:r>
            <a:br>
              <a:rPr lang="en-US" altLang="en-US" sz="3100">
                <a:solidFill>
                  <a:srgbClr val="FFFFFF"/>
                </a:solidFill>
              </a:rPr>
            </a:br>
            <a:endParaRPr lang="en-US" altLang="en-US" sz="3100">
              <a:solidFill>
                <a:srgbClr val="FFFFFF"/>
              </a:solidFill>
            </a:endParaRPr>
          </a:p>
        </p:txBody>
      </p:sp>
      <p:graphicFrame>
        <p:nvGraphicFramePr>
          <p:cNvPr id="3077" name="Rectangle 3">
            <a:extLst>
              <a:ext uri="{FF2B5EF4-FFF2-40B4-BE49-F238E27FC236}">
                <a16:creationId xmlns:a16="http://schemas.microsoft.com/office/drawing/2014/main" id="{600C1E91-7FB9-97E1-2726-DA5473021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190304"/>
              </p:ext>
            </p:extLst>
          </p:nvPr>
        </p:nvGraphicFramePr>
        <p:xfrm>
          <a:off x="3782136" y="643467"/>
          <a:ext cx="4867132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380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90858" y="911116"/>
            <a:ext cx="515815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00123" y="643467"/>
            <a:ext cx="307028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6646" y="644382"/>
            <a:ext cx="289201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6" y="1522820"/>
            <a:ext cx="2892017" cy="3601914"/>
          </a:xfrm>
        </p:spPr>
        <p:txBody>
          <a:bodyPr anchor="ctr">
            <a:normAutofit/>
          </a:bodyPr>
          <a:lstStyle/>
          <a:p>
            <a:r>
              <a:rPr lang="en-US" sz="2500" dirty="0">
                <a:solidFill>
                  <a:schemeClr val="accent2"/>
                </a:solidFill>
              </a:rPr>
              <a:t>INFORMATION FOUND IN NAVIANCE</a:t>
            </a:r>
          </a:p>
        </p:txBody>
      </p:sp>
      <p:graphicFrame>
        <p:nvGraphicFramePr>
          <p:cNvPr id="45" name="Content Placeholder 2">
            <a:extLst>
              <a:ext uri="{FF2B5EF4-FFF2-40B4-BE49-F238E27FC236}">
                <a16:creationId xmlns:a16="http://schemas.microsoft.com/office/drawing/2014/main" id="{D8457805-5940-C042-34E3-073FE8EF7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048090"/>
              </p:ext>
            </p:extLst>
          </p:nvPr>
        </p:nvGraphicFramePr>
        <p:xfrm>
          <a:off x="3782136" y="643467"/>
          <a:ext cx="4867132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488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3711" y="3499076"/>
            <a:ext cx="4540169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Standardized Test Options</a:t>
            </a:r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7149" y="548"/>
            <a:ext cx="3262314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0319" y="1421356"/>
            <a:ext cx="340368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9546" y="0"/>
            <a:ext cx="301752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161370" y="356187"/>
            <a:ext cx="2158807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kern="1200" dirty="0">
                <a:solidFill>
                  <a:schemeClr val="accent2"/>
                </a:solidFill>
              </a:rPr>
              <a:t> SAT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kern="1200" dirty="0">
                <a:solidFill>
                  <a:schemeClr val="accent2"/>
                </a:solidFill>
              </a:rPr>
              <a:t>ACT</a:t>
            </a: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2672" y="1584494"/>
            <a:ext cx="3281329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0" y="3143438"/>
            <a:ext cx="3048000" cy="2780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altLang="en-US" sz="3600" dirty="0">
                <a:latin typeface="Aldhabi" panose="020B0604020202020204" pitchFamily="2" charset="-78"/>
                <a:cs typeface="Aldhabi" panose="020B0604020202020204" pitchFamily="2" charset="-78"/>
              </a:rPr>
              <a:t>What’s the difference and which is right for 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177386"/>
              </p:ext>
            </p:extLst>
          </p:nvPr>
        </p:nvGraphicFramePr>
        <p:xfrm>
          <a:off x="0" y="14288"/>
          <a:ext cx="9144000" cy="6903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4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82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ACT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r>
                        <a:rPr lang="en-US" sz="1800" b="1" dirty="0"/>
                        <a:t>Math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test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test, 2 sections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31">
                <a:tc>
                  <a:txBody>
                    <a:bodyPr/>
                    <a:lstStyle/>
                    <a:p>
                      <a:r>
                        <a:rPr lang="en-US" sz="1800" b="1" dirty="0"/>
                        <a:t>Reading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test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 tests: Reading Test,</a:t>
                      </a:r>
                      <a:r>
                        <a:rPr lang="en-US" sz="1800" baseline="0" dirty="0"/>
                        <a:t> Writing &amp; Language Test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79">
                <a:tc>
                  <a:txBody>
                    <a:bodyPr/>
                    <a:lstStyle/>
                    <a:p>
                      <a:r>
                        <a:rPr lang="en-US" sz="1800" b="1" dirty="0"/>
                        <a:t>Science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test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Cross-test</a:t>
                      </a:r>
                      <a:r>
                        <a:rPr lang="en-US" sz="1800" baseline="0" dirty="0"/>
                        <a:t> score reported using results from Math, Reading &amp; Writing tests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r>
                        <a:rPr lang="en-US" sz="1800" b="1" dirty="0"/>
                        <a:t>Essay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Optional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 available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757">
                <a:tc>
                  <a:txBody>
                    <a:bodyPr/>
                    <a:lstStyle/>
                    <a:p>
                      <a:r>
                        <a:rPr lang="en-US" sz="1800" b="1" dirty="0"/>
                        <a:t>Scoring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 answer choices </a:t>
                      </a:r>
                    </a:p>
                    <a:p>
                      <a:r>
                        <a:rPr lang="en-US" sz="1800" dirty="0"/>
                        <a:t>No</a:t>
                      </a:r>
                      <a:r>
                        <a:rPr lang="en-US" sz="1800" baseline="0" dirty="0"/>
                        <a:t> penalty for wrong answers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 answer choices </a:t>
                      </a:r>
                    </a:p>
                    <a:p>
                      <a:r>
                        <a:rPr lang="en-US" sz="1800" dirty="0"/>
                        <a:t>No penalty</a:t>
                      </a:r>
                      <a:r>
                        <a:rPr lang="en-US" sz="1800" baseline="0" dirty="0"/>
                        <a:t> for wrong answers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31">
                <a:tc>
                  <a:txBody>
                    <a:bodyPr/>
                    <a:lstStyle/>
                    <a:p>
                      <a:r>
                        <a:rPr lang="en-US" sz="1800" b="1" dirty="0"/>
                        <a:t>Math Emphasis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Application of knowledge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Problem solving &amp; application of knowledge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r>
                        <a:rPr lang="en-US" sz="1800" b="1" dirty="0"/>
                        <a:t>Calculator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r>
                        <a:rPr lang="en-US" sz="1800" b="1" dirty="0"/>
                        <a:t>Math skills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Basic trigonometry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Pre-Calculus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131">
                <a:tc>
                  <a:txBody>
                    <a:bodyPr/>
                    <a:lstStyle/>
                    <a:p>
                      <a:r>
                        <a:rPr lang="en-US" sz="1800" b="1" dirty="0"/>
                        <a:t>Reading Emphasis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Comprehension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Comprehension</a:t>
                      </a:r>
                      <a:r>
                        <a:rPr lang="en-US" sz="1800" baseline="0" dirty="0"/>
                        <a:t> and analysis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131">
                <a:tc>
                  <a:txBody>
                    <a:bodyPr/>
                    <a:lstStyle/>
                    <a:p>
                      <a:r>
                        <a:rPr lang="en-US" sz="1800" b="1" dirty="0"/>
                        <a:t>Reading</a:t>
                      </a:r>
                      <a:r>
                        <a:rPr lang="en-US" sz="1800" b="1" baseline="0" dirty="0"/>
                        <a:t> Content</a:t>
                      </a:r>
                      <a:endParaRPr lang="en-US" sz="1800" b="1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Grammar, usage, mechanics and rhetoric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Grammar, usage,</a:t>
                      </a:r>
                      <a:r>
                        <a:rPr lang="en-US" sz="1800" baseline="0" dirty="0"/>
                        <a:t> mechanics and “expression of ideas</a:t>
                      </a:r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131">
                <a:tc>
                  <a:txBody>
                    <a:bodyPr/>
                    <a:lstStyle/>
                    <a:p>
                      <a:r>
                        <a:rPr lang="en-US" sz="1800" b="1" dirty="0"/>
                        <a:t>Writing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Construct an argument</a:t>
                      </a:r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N/A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17" marB="45717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44562"/>
          </a:xfrm>
        </p:spPr>
        <p:txBody>
          <a:bodyPr/>
          <a:lstStyle/>
          <a:p>
            <a:r>
              <a:rPr lang="en-US" sz="2800" dirty="0"/>
              <a:t>ACT versus SAT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819499"/>
              </p:ext>
            </p:extLst>
          </p:nvPr>
        </p:nvGraphicFramePr>
        <p:xfrm>
          <a:off x="1371600" y="1219199"/>
          <a:ext cx="6553200" cy="559207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8110146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554777103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3001291447"/>
                    </a:ext>
                  </a:extLst>
                </a:gridCol>
              </a:tblGrid>
              <a:tr h="311248"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</a:rPr>
                        <a:t>ACT</a:t>
                      </a:r>
                      <a:endParaRPr lang="en-US" sz="160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SAT</a:t>
                      </a:r>
                      <a:endParaRPr lang="en-US" sz="140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409779"/>
                  </a:ext>
                </a:extLst>
              </a:tr>
              <a:tr h="396735">
                <a:tc>
                  <a:txBody>
                    <a:bodyPr/>
                    <a:lstStyle/>
                    <a:p>
                      <a:r>
                        <a:rPr lang="en-US" sz="1050" b="1" dirty="0"/>
                        <a:t>Total Time</a:t>
                      </a:r>
                      <a:endParaRPr lang="en-US" sz="1050" dirty="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>
                          <a:effectLst/>
                        </a:rPr>
                        <a:t>2 hrs 55 mins without Writing</a:t>
                      </a:r>
                      <a:br>
                        <a:rPr lang="en-US" sz="1050">
                          <a:effectLst/>
                        </a:rPr>
                      </a:br>
                      <a:r>
                        <a:rPr lang="en-US" sz="1050">
                          <a:effectLst/>
                        </a:rPr>
                        <a:t>3 hrs 35 mins with Writing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3 </a:t>
                      </a:r>
                      <a:r>
                        <a:rPr lang="en-US" sz="1050" dirty="0" err="1">
                          <a:effectLst/>
                        </a:rPr>
                        <a:t>hrs</a:t>
                      </a:r>
                      <a:br>
                        <a:rPr lang="en-US" sz="1050" dirty="0">
                          <a:effectLst/>
                        </a:rPr>
                      </a:br>
                      <a:endParaRPr lang="en-US" sz="105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156680"/>
                  </a:ext>
                </a:extLst>
              </a:tr>
              <a:tr h="935301">
                <a:tc>
                  <a:txBody>
                    <a:bodyPr/>
                    <a:lstStyle/>
                    <a:p>
                      <a:r>
                        <a:rPr lang="en-US" sz="1050" b="1" dirty="0"/>
                        <a:t>Order of Sections</a:t>
                      </a:r>
                      <a:endParaRPr lang="en-US" sz="1050" dirty="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1. English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2. Math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3. Reading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4. Science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5. Writing (optional)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1. Reading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2. Writing and Language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3. Math No Calculator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dirty="0">
                          <a:effectLst/>
                        </a:rPr>
                        <a:t>4. Math Calculator</a:t>
                      </a:r>
                      <a:br>
                        <a:rPr lang="en-US" sz="1050" dirty="0">
                          <a:effectLst/>
                        </a:rPr>
                      </a:br>
                      <a:endParaRPr lang="en-US" sz="105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56783"/>
                  </a:ext>
                </a:extLst>
              </a:tr>
              <a:tr h="963361">
                <a:tc>
                  <a:txBody>
                    <a:bodyPr/>
                    <a:lstStyle/>
                    <a:p>
                      <a:r>
                        <a:rPr lang="en-US" sz="1050" b="1"/>
                        <a:t>Time Per Section</a:t>
                      </a:r>
                      <a:endParaRPr lang="en-US" sz="105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>
                          <a:effectLst/>
                        </a:rPr>
                        <a:t>English:</a:t>
                      </a:r>
                      <a:r>
                        <a:rPr lang="en-US" sz="1050" dirty="0">
                          <a:effectLst/>
                        </a:rPr>
                        <a:t> 45 </a:t>
                      </a:r>
                      <a:r>
                        <a:rPr lang="en-US" sz="1050" dirty="0" err="1">
                          <a:effectLst/>
                        </a:rPr>
                        <a:t>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Math:</a:t>
                      </a:r>
                      <a:r>
                        <a:rPr lang="en-US" sz="1050" dirty="0">
                          <a:effectLst/>
                        </a:rPr>
                        <a:t> 60 </a:t>
                      </a:r>
                      <a:r>
                        <a:rPr lang="en-US" sz="1050" dirty="0" err="1">
                          <a:effectLst/>
                        </a:rPr>
                        <a:t>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Reading:</a:t>
                      </a:r>
                      <a:r>
                        <a:rPr lang="en-US" sz="1050" dirty="0">
                          <a:effectLst/>
                        </a:rPr>
                        <a:t> 35 </a:t>
                      </a:r>
                      <a:r>
                        <a:rPr lang="en-US" sz="1050" dirty="0" err="1">
                          <a:effectLst/>
                        </a:rPr>
                        <a:t>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Science:</a:t>
                      </a:r>
                      <a:r>
                        <a:rPr lang="en-US" sz="1050" dirty="0">
                          <a:effectLst/>
                        </a:rPr>
                        <a:t> 35 </a:t>
                      </a:r>
                      <a:r>
                        <a:rPr lang="en-US" sz="1050" dirty="0" err="1">
                          <a:effectLst/>
                        </a:rPr>
                        <a:t>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Writing (optional):</a:t>
                      </a:r>
                      <a:r>
                        <a:rPr lang="en-US" sz="1050" dirty="0">
                          <a:effectLst/>
                        </a:rPr>
                        <a:t> 40 </a:t>
                      </a:r>
                      <a:r>
                        <a:rPr lang="en-US" sz="1050" dirty="0" err="1">
                          <a:effectLst/>
                        </a:rPr>
                        <a:t>mins</a:t>
                      </a:r>
                      <a:endParaRPr lang="en-US" sz="105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>
                          <a:effectLst/>
                        </a:rPr>
                        <a:t>Reading:</a:t>
                      </a:r>
                      <a:r>
                        <a:rPr lang="en-US" sz="1050" dirty="0">
                          <a:effectLst/>
                        </a:rPr>
                        <a:t> 65 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Writing and Language:</a:t>
                      </a:r>
                      <a:r>
                        <a:rPr lang="en-US" sz="1050" dirty="0">
                          <a:effectLst/>
                        </a:rPr>
                        <a:t> 35 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Math No Calculator:</a:t>
                      </a:r>
                      <a:r>
                        <a:rPr lang="en-US" sz="1050" dirty="0">
                          <a:effectLst/>
                        </a:rPr>
                        <a:t> 25 mins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Math Calculator:</a:t>
                      </a:r>
                      <a:r>
                        <a:rPr lang="en-US" sz="1050" dirty="0">
                          <a:effectLst/>
                        </a:rPr>
                        <a:t> 55 mins</a:t>
                      </a:r>
                      <a:br>
                        <a:rPr lang="en-US" sz="1050" dirty="0">
                          <a:effectLst/>
                        </a:rPr>
                      </a:br>
                      <a:endParaRPr lang="en-US" sz="105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02467"/>
                  </a:ext>
                </a:extLst>
              </a:tr>
              <a:tr h="1114824">
                <a:tc>
                  <a:txBody>
                    <a:bodyPr/>
                    <a:lstStyle/>
                    <a:p>
                      <a:r>
                        <a:rPr lang="en-US" sz="1050" b="1"/>
                        <a:t># of Questions</a:t>
                      </a:r>
                      <a:endParaRPr lang="en-US" sz="105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>
                          <a:effectLst/>
                        </a:rPr>
                        <a:t>English:</a:t>
                      </a:r>
                      <a:r>
                        <a:rPr lang="en-US" sz="1050">
                          <a:effectLst/>
                        </a:rPr>
                        <a:t> 75 questions</a:t>
                      </a:r>
                      <a:br>
                        <a:rPr lang="en-US" sz="1050">
                          <a:effectLst/>
                        </a:rPr>
                      </a:br>
                      <a:r>
                        <a:rPr lang="en-US" sz="1050" b="1">
                          <a:effectLst/>
                        </a:rPr>
                        <a:t>Math:</a:t>
                      </a:r>
                      <a:r>
                        <a:rPr lang="en-US" sz="1050">
                          <a:effectLst/>
                        </a:rPr>
                        <a:t> 60 questions</a:t>
                      </a:r>
                      <a:br>
                        <a:rPr lang="en-US" sz="1050">
                          <a:effectLst/>
                        </a:rPr>
                      </a:br>
                      <a:r>
                        <a:rPr lang="en-US" sz="1050" b="1">
                          <a:effectLst/>
                        </a:rPr>
                        <a:t>Reading:</a:t>
                      </a:r>
                      <a:r>
                        <a:rPr lang="en-US" sz="1050">
                          <a:effectLst/>
                        </a:rPr>
                        <a:t> 40 questions</a:t>
                      </a:r>
                      <a:br>
                        <a:rPr lang="en-US" sz="1050">
                          <a:effectLst/>
                        </a:rPr>
                      </a:br>
                      <a:r>
                        <a:rPr lang="en-US" sz="1050" b="1">
                          <a:effectLst/>
                        </a:rPr>
                        <a:t>Science:</a:t>
                      </a:r>
                      <a:r>
                        <a:rPr lang="en-US" sz="1050">
                          <a:effectLst/>
                        </a:rPr>
                        <a:t> 40 questions</a:t>
                      </a:r>
                      <a:br>
                        <a:rPr lang="en-US" sz="1050">
                          <a:effectLst/>
                        </a:rPr>
                      </a:br>
                      <a:r>
                        <a:rPr lang="en-US" sz="1050" b="1">
                          <a:effectLst/>
                        </a:rPr>
                        <a:t>Writing (optional):</a:t>
                      </a:r>
                      <a:r>
                        <a:rPr lang="en-US" sz="1050">
                          <a:effectLst/>
                        </a:rPr>
                        <a:t> 1 essay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>
                          <a:effectLst/>
                        </a:rPr>
                        <a:t>Reading:</a:t>
                      </a:r>
                      <a:r>
                        <a:rPr lang="en-US" sz="1050" dirty="0">
                          <a:effectLst/>
                        </a:rPr>
                        <a:t> 52 questions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Writing and Language:</a:t>
                      </a:r>
                      <a:r>
                        <a:rPr lang="en-US" sz="1050" dirty="0">
                          <a:effectLst/>
                        </a:rPr>
                        <a:t> 44 questions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Math No Calculator:</a:t>
                      </a:r>
                      <a:r>
                        <a:rPr lang="en-US" sz="1050" dirty="0">
                          <a:effectLst/>
                        </a:rPr>
                        <a:t> 20 questions</a:t>
                      </a:r>
                      <a:br>
                        <a:rPr lang="en-US" sz="1050" dirty="0">
                          <a:effectLst/>
                        </a:rPr>
                      </a:br>
                      <a:r>
                        <a:rPr lang="en-US" sz="1050" b="1" dirty="0">
                          <a:effectLst/>
                        </a:rPr>
                        <a:t>Math Calculator:</a:t>
                      </a:r>
                      <a:r>
                        <a:rPr lang="en-US" sz="1050" dirty="0">
                          <a:effectLst/>
                        </a:rPr>
                        <a:t> 38 questions</a:t>
                      </a:r>
                      <a:br>
                        <a:rPr lang="en-US" sz="1050" dirty="0">
                          <a:effectLst/>
                        </a:rPr>
                      </a:br>
                      <a:endParaRPr lang="en-US" sz="1050" dirty="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88874"/>
                  </a:ext>
                </a:extLst>
              </a:tr>
              <a:tr h="1473868">
                <a:tc>
                  <a:txBody>
                    <a:bodyPr/>
                    <a:lstStyle/>
                    <a:p>
                      <a:r>
                        <a:rPr lang="en-US" sz="1050" b="1"/>
                        <a:t>Scoring</a:t>
                      </a:r>
                      <a:endParaRPr lang="en-US" sz="105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>
                          <a:effectLst/>
                          <a:hlinkClick r:id="rId3"/>
                        </a:rPr>
                        <a:t>Total score range</a:t>
                      </a:r>
                      <a:r>
                        <a:rPr lang="en-US" sz="1050" b="1">
                          <a:effectLst/>
                        </a:rPr>
                        <a:t>: 1-36</a:t>
                      </a:r>
                      <a:endParaRPr lang="en-US" sz="1050">
                        <a:effectLst/>
                      </a:endParaRPr>
                    </a:p>
                    <a:p>
                      <a:pPr algn="l"/>
                      <a:r>
                        <a:rPr lang="en-US" sz="1050">
                          <a:effectLst/>
                        </a:rPr>
                        <a:t>Each section uses a scale of </a:t>
                      </a:r>
                      <a:r>
                        <a:rPr lang="en-US" sz="1050" b="1">
                          <a:effectLst/>
                        </a:rPr>
                        <a:t>1-36.</a:t>
                      </a:r>
                      <a:r>
                        <a:rPr lang="en-US" sz="1050">
                          <a:effectLst/>
                        </a:rPr>
                        <a:t> Your total score is the </a:t>
                      </a:r>
                      <a:r>
                        <a:rPr lang="en-US" sz="1050" b="1">
                          <a:effectLst/>
                        </a:rPr>
                        <a:t>average</a:t>
                      </a:r>
                      <a:r>
                        <a:rPr lang="en-US" sz="1050">
                          <a:effectLst/>
                        </a:rPr>
                        <a:t> of your four section scores.</a:t>
                      </a:r>
                    </a:p>
                    <a:p>
                      <a:pPr algn="l"/>
                      <a:r>
                        <a:rPr lang="en-US" sz="1050">
                          <a:effectLst/>
                        </a:rPr>
                        <a:t>The optional Writing section uses </a:t>
                      </a:r>
                      <a:r>
                        <a:rPr lang="en-US" sz="1050">
                          <a:effectLst/>
                          <a:hlinkClick r:id="rId4"/>
                        </a:rPr>
                        <a:t>a scale of 2-12</a:t>
                      </a:r>
                      <a:r>
                        <a:rPr lang="en-US" sz="1050">
                          <a:effectLst/>
                        </a:rPr>
                        <a:t> and does not count toward your final score.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>
                          <a:effectLst/>
                          <a:hlinkClick r:id="rId5"/>
                        </a:rPr>
                        <a:t>Total score range</a:t>
                      </a:r>
                      <a:r>
                        <a:rPr lang="en-US" sz="1050" b="1" dirty="0">
                          <a:effectLst/>
                        </a:rPr>
                        <a:t>: 400-1600</a:t>
                      </a:r>
                      <a:endParaRPr lang="en-US" sz="1050" dirty="0">
                        <a:effectLst/>
                      </a:endParaRPr>
                    </a:p>
                    <a:p>
                      <a:pPr algn="l"/>
                      <a:r>
                        <a:rPr lang="en-US" sz="1050" dirty="0">
                          <a:effectLst/>
                        </a:rPr>
                        <a:t>The Evidence-Based Reading and Writing (EBRW) and Math sections each use a scale of </a:t>
                      </a:r>
                      <a:r>
                        <a:rPr lang="en-US" sz="1050" b="1" dirty="0">
                          <a:effectLst/>
                        </a:rPr>
                        <a:t>200-800</a:t>
                      </a:r>
                      <a:r>
                        <a:rPr lang="en-US" sz="1050" dirty="0">
                          <a:effectLst/>
                        </a:rPr>
                        <a:t> and are combined for a total score.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998148"/>
                  </a:ext>
                </a:extLst>
              </a:tr>
              <a:tr h="396735">
                <a:tc>
                  <a:txBody>
                    <a:bodyPr/>
                    <a:lstStyle/>
                    <a:p>
                      <a:r>
                        <a:rPr lang="en-US" sz="1050" b="1" dirty="0"/>
                        <a:t>Who Accepts Scores?</a:t>
                      </a:r>
                      <a:endParaRPr lang="en-US" sz="1050" dirty="0"/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>
                          <a:effectLst/>
                          <a:hlinkClick r:id="rId6"/>
                        </a:rPr>
                        <a:t>Accepted by all colleges and universities in the US</a:t>
                      </a:r>
                      <a:endParaRPr lang="en-US" sz="1050">
                        <a:effectLst/>
                      </a:endParaRP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Accepted by all colleges and universities in the US</a:t>
                      </a:r>
                    </a:p>
                  </a:txBody>
                  <a:tcPr marL="16798" marR="16798" marT="16798" marB="16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97018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24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94554" y="489439"/>
            <a:ext cx="8354891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 Test Dates 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080002"/>
              </p:ext>
            </p:extLst>
          </p:nvPr>
        </p:nvGraphicFramePr>
        <p:xfrm>
          <a:off x="251589" y="2427541"/>
          <a:ext cx="8599499" cy="3997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500">
                  <a:extLst>
                    <a:ext uri="{9D8B030D-6E8A-4147-A177-3AD203B41FA5}">
                      <a16:colId xmlns:a16="http://schemas.microsoft.com/office/drawing/2014/main" val="1855413771"/>
                    </a:ext>
                  </a:extLst>
                </a:gridCol>
                <a:gridCol w="2875599">
                  <a:extLst>
                    <a:ext uri="{9D8B030D-6E8A-4147-A177-3AD203B41FA5}">
                      <a16:colId xmlns:a16="http://schemas.microsoft.com/office/drawing/2014/main" val="213464308"/>
                    </a:ext>
                  </a:extLst>
                </a:gridCol>
                <a:gridCol w="3014400">
                  <a:extLst>
                    <a:ext uri="{9D8B030D-6E8A-4147-A177-3AD203B41FA5}">
                      <a16:colId xmlns:a16="http://schemas.microsoft.com/office/drawing/2014/main" val="509233819"/>
                    </a:ext>
                  </a:extLst>
                </a:gridCol>
              </a:tblGrid>
              <a:tr h="6151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TEST DATE</a:t>
                      </a:r>
                      <a:endParaRPr lang="en-US" sz="1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REGISTRATION DEADLINE</a:t>
                      </a:r>
                      <a:endParaRPr lang="en-US" sz="1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SCORE RELEASE</a:t>
                      </a:r>
                      <a:endParaRPr lang="en-US" sz="1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0" marB="0" anchor="ctr"/>
                </a:tc>
                <a:extLst>
                  <a:ext uri="{0D108BD9-81ED-4DB2-BD59-A6C34878D82A}">
                    <a16:rowId xmlns:a16="http://schemas.microsoft.com/office/drawing/2014/main" val="3032998200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7, 2022</a:t>
                      </a:r>
                      <a:endParaRPr lang="en-US" sz="1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</a:rPr>
                        <a:t>April 26, 2022</a:t>
                      </a:r>
                      <a:endParaRPr lang="en-US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weeks after test</a:t>
                      </a: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346270503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4, 2022</a:t>
                      </a:r>
                      <a:endParaRPr lang="en-US" sz="1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</a:rPr>
                        <a:t>May 5, 2022</a:t>
                      </a:r>
                      <a:endParaRPr lang="en-US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</a:rPr>
                        <a:t>2 weeks after test</a:t>
                      </a:r>
                      <a:endParaRPr lang="en-US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3761385632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August 27,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July 29,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1868945031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October 1,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September 2,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3839191832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November 5,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October 6,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2737649470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December 3,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November 4, 2022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2861615669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March 11,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February 11,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1742866408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May 6,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April 7,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710755195"/>
                  </a:ext>
                </a:extLst>
              </a:tr>
              <a:tr h="375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June 3,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May 5, 2023</a:t>
                      </a:r>
                    </a:p>
                  </a:txBody>
                  <a:tcPr marL="59521" marR="59521" marT="39681" marB="39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 weeks after test</a:t>
                      </a:r>
                      <a:endParaRPr kumimoji="0" lang="en-US" sz="17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521" marR="59521" marT="39681" marB="39681" anchor="ctr"/>
                </a:tc>
                <a:extLst>
                  <a:ext uri="{0D108BD9-81ED-4DB2-BD59-A6C34878D82A}">
                    <a16:rowId xmlns:a16="http://schemas.microsoft.com/office/drawing/2014/main" val="13051783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554" y="489439"/>
            <a:ext cx="8354891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 Test Dates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42773"/>
              </p:ext>
            </p:extLst>
          </p:nvPr>
        </p:nvGraphicFramePr>
        <p:xfrm>
          <a:off x="240030" y="2453043"/>
          <a:ext cx="8622616" cy="394663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962924">
                  <a:extLst>
                    <a:ext uri="{9D8B030D-6E8A-4147-A177-3AD203B41FA5}">
                      <a16:colId xmlns:a16="http://schemas.microsoft.com/office/drawing/2014/main" val="556680486"/>
                    </a:ext>
                  </a:extLst>
                </a:gridCol>
                <a:gridCol w="3227236">
                  <a:extLst>
                    <a:ext uri="{9D8B030D-6E8A-4147-A177-3AD203B41FA5}">
                      <a16:colId xmlns:a16="http://schemas.microsoft.com/office/drawing/2014/main" val="3261594433"/>
                    </a:ext>
                  </a:extLst>
                </a:gridCol>
                <a:gridCol w="2432456">
                  <a:extLst>
                    <a:ext uri="{9D8B030D-6E8A-4147-A177-3AD203B41FA5}">
                      <a16:colId xmlns:a16="http://schemas.microsoft.com/office/drawing/2014/main" val="1250157937"/>
                    </a:ext>
                  </a:extLst>
                </a:gridCol>
              </a:tblGrid>
              <a:tr h="3759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</a:rPr>
                        <a:t>Test Date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0320" marR="703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</a:rPr>
                        <a:t>Registration Deadline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0320" marR="703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</a:rPr>
                        <a:t>Score Release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0320" marR="70320" marT="0" marB="0" anchor="ctr"/>
                </a:tc>
                <a:extLst>
                  <a:ext uri="{0D108BD9-81ED-4DB2-BD59-A6C34878D82A}">
                    <a16:rowId xmlns:a16="http://schemas.microsoft.com/office/drawing/2014/main" val="2224215530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Apr 2,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February 25,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207840174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June 11,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May 20,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3189155024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July 16,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June 24,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2906589738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September 10,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August 5,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1049130279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October 22,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September 16,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3707857934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December 10,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November 4, 2022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562336517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February 11,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January 6,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25223245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April 15,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March 10,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1556202280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June 10,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May 5,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3564336637"/>
                  </a:ext>
                </a:extLst>
              </a:tr>
              <a:tr h="357067">
                <a:tc>
                  <a:txBody>
                    <a:bodyPr/>
                    <a:lstStyle/>
                    <a:p>
                      <a:pPr algn="l"/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</a:rPr>
                        <a:t>July 15,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June 23, 2023</a:t>
                      </a:r>
                    </a:p>
                  </a:txBody>
                  <a:tcPr marL="107434" marR="107434" marT="19533" marB="9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>
                          <a:effectLst/>
                        </a:rPr>
                        <a:t>TBD</a:t>
                      </a:r>
                    </a:p>
                  </a:txBody>
                  <a:tcPr marL="107434" marR="107434" marT="19533" marB="9767" anchor="ctr"/>
                </a:tc>
                <a:extLst>
                  <a:ext uri="{0D108BD9-81ED-4DB2-BD59-A6C34878D82A}">
                    <a16:rowId xmlns:a16="http://schemas.microsoft.com/office/drawing/2014/main" val="384526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519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6436E3-63EF-4954-B903-4917861C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Upcoming Changes to the SAT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01D3A8-26AD-44A5-AAC8-AC9C15486FC4}"/>
              </a:ext>
            </a:extLst>
          </p:cNvPr>
          <p:cNvSpPr txBox="1"/>
          <p:nvPr/>
        </p:nvSpPr>
        <p:spPr>
          <a:xfrm>
            <a:off x="1068678" y="2494450"/>
            <a:ext cx="3040158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300" dirty="0">
                <a:latin typeface="+mn-lt"/>
              </a:rPr>
              <a:t>Sometime during the 2023-2024 school year, PSATs and SAT will transition to digital testing. 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300" dirty="0">
                <a:latin typeface="+mn-lt"/>
              </a:rPr>
              <a:t> 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300" dirty="0">
                <a:latin typeface="+mn-lt"/>
              </a:rPr>
              <a:t>According to College Board, the updates include:</a:t>
            </a:r>
          </a:p>
          <a:p>
            <a:pPr marL="28575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 dirty="0">
              <a:latin typeface="+mn-lt"/>
            </a:endParaRPr>
          </a:p>
          <a:p>
            <a:pPr marL="28575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>
                <a:latin typeface="+mn-lt"/>
              </a:rPr>
              <a:t>be shortened to 2 hours (from 3 hours)</a:t>
            </a:r>
          </a:p>
          <a:p>
            <a:pPr marL="28575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latin typeface="+mn-lt"/>
              </a:rPr>
              <a:t> </a:t>
            </a:r>
            <a:r>
              <a:rPr lang="en-US" sz="1300" b="1" dirty="0">
                <a:latin typeface="+mn-lt"/>
              </a:rPr>
              <a:t>reading</a:t>
            </a:r>
            <a:r>
              <a:rPr lang="en-US" sz="1300" dirty="0">
                <a:latin typeface="+mn-lt"/>
              </a:rPr>
              <a:t> </a:t>
            </a:r>
            <a:r>
              <a:rPr lang="en-US" sz="1300" b="1" dirty="0">
                <a:latin typeface="+mn-lt"/>
              </a:rPr>
              <a:t>passages will be shorter </a:t>
            </a:r>
            <a:r>
              <a:rPr lang="en-US" sz="1300" dirty="0">
                <a:latin typeface="+mn-lt"/>
              </a:rPr>
              <a:t>and cover more varied topics </a:t>
            </a:r>
          </a:p>
          <a:p>
            <a:pPr marL="28575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>
                <a:latin typeface="+mn-lt"/>
              </a:rPr>
              <a:t>calculators can be used </a:t>
            </a:r>
            <a:r>
              <a:rPr lang="en-US" sz="1300" dirty="0">
                <a:latin typeface="+mn-lt"/>
              </a:rPr>
              <a:t>on the entire math section</a:t>
            </a:r>
          </a:p>
          <a:p>
            <a:pPr marL="285750"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latin typeface="+mn-lt"/>
              </a:rPr>
              <a:t>score reports will be </a:t>
            </a:r>
            <a:r>
              <a:rPr lang="en-US" sz="1300" b="1" dirty="0">
                <a:latin typeface="+mn-lt"/>
              </a:rPr>
              <a:t>available with in days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325126-365C-4C84-87A1-2506BB10F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169" y="3089969"/>
            <a:ext cx="3601803" cy="236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74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Test Optional School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413896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800" dirty="0"/>
              <a:t>There are more schools becoming either Test optional or Test-Flexible schools.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/>
              <a:t>Test optional</a:t>
            </a:r>
            <a:r>
              <a:rPr lang="en-US" sz="1800" dirty="0"/>
              <a:t>: students decide whether to submit SAT/ACT scores.  Most schools will consider if sent but focus on other factors such as essays (may require an additional essay), grades, letters of recommendations, courses.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i="1" dirty="0"/>
              <a:t>Test Flexible</a:t>
            </a:r>
            <a:r>
              <a:rPr lang="en-US" sz="1800" dirty="0"/>
              <a:t>: students submit other scores such as AP exam scores or SAT subject test scores.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dirty="0"/>
              <a:t>Test-Optional Policies </a:t>
            </a:r>
            <a:r>
              <a:rPr lang="en-US" sz="1800" dirty="0"/>
              <a:t>vary from college to college and have certain restrictions.  It is imperative to review the policy before making a decision.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Some test optional schools </a:t>
            </a:r>
            <a:r>
              <a:rPr lang="en-US" sz="1800" b="1" dirty="0"/>
              <a:t>still require </a:t>
            </a:r>
            <a:r>
              <a:rPr lang="en-US" sz="1800" dirty="0"/>
              <a:t>SAT/ACT scores to be considered for Merit based scholarships and specific majors.</a:t>
            </a:r>
          </a:p>
        </p:txBody>
      </p:sp>
    </p:spTree>
    <p:extLst>
      <p:ext uri="{BB962C8B-B14F-4D97-AF65-F5344CB8AC3E}">
        <p14:creationId xmlns:p14="http://schemas.microsoft.com/office/powerpoint/2010/main" val="327664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12</a:t>
            </a:r>
            <a:r>
              <a:rPr lang="en-US" altLang="en-US" sz="3500" baseline="30000">
                <a:solidFill>
                  <a:srgbClr val="FFFFFF"/>
                </a:solidFill>
              </a:rPr>
              <a:t>th</a:t>
            </a:r>
            <a:r>
              <a:rPr lang="en-US" altLang="en-US" sz="3500">
                <a:solidFill>
                  <a:srgbClr val="FFFFFF"/>
                </a:solidFill>
              </a:rPr>
              <a:t> Grade</a:t>
            </a:r>
          </a:p>
        </p:txBody>
      </p:sp>
      <p:pic>
        <p:nvPicPr>
          <p:cNvPr id="2" name="Picture 1" descr="GiftedSpecialPops - Annotated Bibliography for Gifte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76" y="2662884"/>
            <a:ext cx="2407334" cy="3222356"/>
          </a:xfrm>
          <a:prstGeom prst="rect">
            <a:avLst/>
          </a:prstGeom>
        </p:spPr>
      </p:pic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705195" y="2494450"/>
            <a:ext cx="4810155" cy="356315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200" dirty="0"/>
              <a:t>Meet with your School Counselor to go over procedures and expectations!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	- How do I request transcripts?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	- Review application deadlines and transcript request deadlines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   - How much time should it take?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   - Are any colleges planning to visit the school?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/>
              <a:t>   - What scholarships are offered?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>
                <a:solidFill>
                  <a:srgbClr val="FFFFFF"/>
                </a:solidFill>
              </a:rPr>
              <a:t>Where do I begin preparing?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900" b="1"/>
              <a:t>9</a:t>
            </a:r>
            <a:r>
              <a:rPr lang="en-US" altLang="en-US" sz="1900" b="1" baseline="30000"/>
              <a:t>th</a:t>
            </a:r>
            <a:r>
              <a:rPr lang="en-US" altLang="en-US" sz="1900" b="1"/>
              <a:t> GRADE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 b="1"/>
              <a:t>GPA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 b="1"/>
              <a:t>Get Involved (clubs, sports, and community)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Begin to think about post-secondary options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Create 4-year Academic Plan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Be Responsible &amp; make Good Choices!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Establish good study habits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NCAA eligibility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Get to know your school counselor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/>
              <a:t>Use Naviance/Family Connection to start exploring careers and building a resume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900"/>
          </a:p>
        </p:txBody>
      </p:sp>
    </p:spTree>
    <p:extLst>
      <p:ext uri="{BB962C8B-B14F-4D97-AF65-F5344CB8AC3E}">
        <p14:creationId xmlns:p14="http://schemas.microsoft.com/office/powerpoint/2010/main" val="1453372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3" name="Rectangle 71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414" name="Group 73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12</a:t>
            </a:r>
            <a:r>
              <a:rPr lang="en-US" altLang="en-US" sz="3500" baseline="30000">
                <a:solidFill>
                  <a:srgbClr val="FFFFFF"/>
                </a:solidFill>
              </a:rPr>
              <a:t>th</a:t>
            </a:r>
            <a:r>
              <a:rPr lang="en-US" altLang="en-US" sz="3500">
                <a:solidFill>
                  <a:srgbClr val="FFFFFF"/>
                </a:solidFill>
              </a:rPr>
              <a:t> Grade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9490" y="2209458"/>
            <a:ext cx="3730341" cy="384815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100" b="1" dirty="0"/>
              <a:t>Narrow college choices down to 4-7 applications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b="1" dirty="0"/>
              <a:t>Safety</a:t>
            </a:r>
            <a:r>
              <a:rPr lang="en-US" altLang="en-US" sz="1800" dirty="0"/>
              <a:t> - exceed all application requirements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b="1" dirty="0"/>
              <a:t>Comfort</a:t>
            </a:r>
            <a:r>
              <a:rPr lang="en-US" altLang="en-US" sz="1800" dirty="0"/>
              <a:t> – meet all application requirements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b="1" dirty="0"/>
              <a:t>Reach</a:t>
            </a:r>
            <a:r>
              <a:rPr lang="en-US" altLang="en-US" sz="1800" dirty="0"/>
              <a:t> - meet only some of the admission criteria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1800" dirty="0"/>
              <a:t>**Can apply to Financial Aid expectations as well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</p:txBody>
      </p:sp>
      <p:pic>
        <p:nvPicPr>
          <p:cNvPr id="3" name="Picture 2" descr="Alabama &lt;strong&gt;School&lt;/strong&gt; Connection » Common Core State Standards in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169" y="3071960"/>
            <a:ext cx="3601803" cy="240420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b="1">
                <a:solidFill>
                  <a:srgbClr val="FFFFFF"/>
                </a:solidFill>
              </a:rPr>
              <a:t>12</a:t>
            </a:r>
            <a:r>
              <a:rPr lang="en-US" altLang="en-US" sz="3500" b="1" baseline="30000">
                <a:solidFill>
                  <a:srgbClr val="FFFFFF"/>
                </a:solidFill>
              </a:rPr>
              <a:t>th</a:t>
            </a:r>
            <a:r>
              <a:rPr lang="en-US" altLang="en-US" sz="3500" b="1">
                <a:solidFill>
                  <a:srgbClr val="FFFFFF"/>
                </a:solidFill>
              </a:rPr>
              <a:t> Grade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9491" y="2494450"/>
            <a:ext cx="3884909" cy="35631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Become familiar with the </a:t>
            </a:r>
            <a:r>
              <a:rPr lang="en-US" altLang="en-US" sz="2000" i="1" dirty="0"/>
              <a:t>specific application requirements</a:t>
            </a:r>
            <a:r>
              <a:rPr lang="en-US" altLang="en-US" sz="2000" dirty="0"/>
              <a:t> of the colleges you wish to apply, including deadlines!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Common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Student Self Reporting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SAT/ACT scores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Letters of Recommendation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Essay(s)</a:t>
            </a:r>
            <a:endParaRPr lang="en-US" altLang="en-US" sz="1800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</p:txBody>
      </p:sp>
      <p:pic>
        <p:nvPicPr>
          <p:cNvPr id="2" name="Picture 1" descr="&lt;strong&gt;Clipart&lt;/strong&gt; - task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384" y="2492376"/>
            <a:ext cx="3563372" cy="356337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7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Types of Admission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16983" y="2494450"/>
            <a:ext cx="4569417" cy="42111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400" b="1" i="1" dirty="0"/>
              <a:t>Early Decision (Binding):</a:t>
            </a:r>
            <a:r>
              <a:rPr lang="en-US" altLang="en-US" sz="1400" i="1" dirty="0"/>
              <a:t> Deadline in October or November, if accepted, you must attend; can only apply early decision to one school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400" b="1" i="1" dirty="0"/>
              <a:t>Early Action  (Non-Binding</a:t>
            </a:r>
            <a:r>
              <a:rPr lang="en-US" altLang="en-US" sz="1400" i="1" dirty="0"/>
              <a:t>): Deadline in October or November, not required to attend school if accepted; you receive notice earlier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400" b="1" i="1" dirty="0"/>
              <a:t>Rolling</a:t>
            </a:r>
            <a:r>
              <a:rPr lang="en-US" altLang="en-US" sz="1400" i="1" dirty="0"/>
              <a:t>: Applications reviewed upon receipt and responses sent; usually 6-8 weeks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400" b="1" i="1" dirty="0"/>
              <a:t>Regular</a:t>
            </a:r>
            <a:r>
              <a:rPr lang="en-US" altLang="en-US" sz="1400" i="1" dirty="0"/>
              <a:t>: Fixed deadline for applications, all applications reviewed after that date and all decision letters are sent at one time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400" b="1" i="1" dirty="0"/>
              <a:t>Priority Deadline</a:t>
            </a:r>
            <a:r>
              <a:rPr lang="en-US" altLang="en-US" sz="1400" i="1" dirty="0"/>
              <a:t>: Some schools will set a date for Priority status of applications guaranteeing an early decision date for applications that are complete by that date.</a:t>
            </a:r>
          </a:p>
        </p:txBody>
      </p:sp>
      <p:pic>
        <p:nvPicPr>
          <p:cNvPr id="71" name="Graphic 70" descr="Stopwatch">
            <a:extLst>
              <a:ext uri="{FF2B5EF4-FFF2-40B4-BE49-F238E27FC236}">
                <a16:creationId xmlns:a16="http://schemas.microsoft.com/office/drawing/2014/main" id="{7A444A24-79C8-44C1-E9CC-AB887AB30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06692" y="2494450"/>
            <a:ext cx="3563372" cy="356337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6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Letters of Recommendation</a:t>
            </a:r>
          </a:p>
        </p:txBody>
      </p:sp>
      <p:pic>
        <p:nvPicPr>
          <p:cNvPr id="20484" name="Picture 4" descr="MC900151337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8676" y="2825062"/>
            <a:ext cx="2407334" cy="289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71676" y="2494450"/>
            <a:ext cx="4103647" cy="35631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At least one should be from an academic teacher from a high school course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Others can come from a manager, coach, tutor, Clergy, Activities Supervisor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Give at least 4 weeks notice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 the Recommendation Data Sheet in Naviance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6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12</a:t>
            </a:r>
            <a:r>
              <a:rPr lang="en-US" altLang="en-US" sz="3500" baseline="30000">
                <a:solidFill>
                  <a:srgbClr val="FFFFFF"/>
                </a:solidFill>
              </a:rPr>
              <a:t>th</a:t>
            </a:r>
            <a:r>
              <a:rPr lang="en-US" altLang="en-US" sz="3500">
                <a:solidFill>
                  <a:srgbClr val="FFFFFF"/>
                </a:solidFill>
              </a:rPr>
              <a:t> Grade</a:t>
            </a:r>
          </a:p>
        </p:txBody>
      </p:sp>
      <p:pic>
        <p:nvPicPr>
          <p:cNvPr id="22532" name="Picture 4" descr="MC900097925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8676" y="2501219"/>
            <a:ext cx="2407334" cy="354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71676" y="2494450"/>
            <a:ext cx="4543674" cy="356315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100" b="1" dirty="0"/>
              <a:t>FOLLOW UP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Contact schools to discuss your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Send thank you notes (not emails) to anyone you meet with or talk to on campus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Schedule campus visits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7282" y="635715"/>
            <a:ext cx="8356656" cy="2482136"/>
            <a:chOff x="409710" y="635715"/>
            <a:chExt cx="11142208" cy="2482136"/>
          </a:xfrm>
        </p:grpSpPr>
        <p:sp>
          <p:nvSpPr>
            <p:cNvPr id="76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460" y="759805"/>
            <a:ext cx="772989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12</a:t>
            </a:r>
            <a:r>
              <a:rPr lang="en-US" altLang="en-US" sz="3500" baseline="30000">
                <a:solidFill>
                  <a:srgbClr val="FFFFFF"/>
                </a:solidFill>
              </a:rPr>
              <a:t>th</a:t>
            </a:r>
            <a:r>
              <a:rPr lang="en-US" altLang="en-US" sz="3500">
                <a:solidFill>
                  <a:srgbClr val="FFFFFF"/>
                </a:solidFill>
              </a:rPr>
              <a:t> Grade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39491" y="2992186"/>
            <a:ext cx="5180309" cy="3563159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OCTOBER- Fill out the FAFSA online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Look for Scholarship Opportunities in Naviance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Contact Financial Aid Offices about scholarship opportunities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Don’t let a big price tag scare you away!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</p:txBody>
      </p:sp>
      <p:pic>
        <p:nvPicPr>
          <p:cNvPr id="23556" name="Picture 4" descr="MC900441459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86" r="22267" b="33372"/>
          <a:stretch>
            <a:fillRect/>
          </a:stretch>
        </p:blipFill>
        <p:spPr bwMode="auto">
          <a:xfrm>
            <a:off x="5946082" y="2354089"/>
            <a:ext cx="2820996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BF4E3B-29EF-4ACE-ACF8-E389F1A7030F}"/>
              </a:ext>
            </a:extLst>
          </p:cNvPr>
          <p:cNvSpPr txBox="1"/>
          <p:nvPr/>
        </p:nvSpPr>
        <p:spPr>
          <a:xfrm>
            <a:off x="609701" y="2301261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Financial Aid &amp; Scholarships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152400"/>
            <a:ext cx="89154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800" b="1" spc="50" dirty="0">
                <a:ln w="11430"/>
                <a:solidFill>
                  <a:srgbClr val="33CC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Breaking down the numbers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9740" y="5420975"/>
            <a:ext cx="5517857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Join us this Fall for </a:t>
            </a:r>
          </a:p>
          <a:p>
            <a:pPr>
              <a:defRPr/>
            </a:pP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Financial Aid Night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73945"/>
              </p:ext>
            </p:extLst>
          </p:nvPr>
        </p:nvGraphicFramePr>
        <p:xfrm>
          <a:off x="1295400" y="1143002"/>
          <a:ext cx="6629400" cy="4421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865666330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911639197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21553182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321985956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57301525"/>
                    </a:ext>
                  </a:extLst>
                </a:gridCol>
              </a:tblGrid>
              <a:tr h="12191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Tuition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(room &amp; board)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</a:rPr>
                        <a:t> to $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endParaRPr lang="en-US" sz="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$30,000-48,000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endParaRPr lang="en-US" sz="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44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$48,000-75,000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498882"/>
                  </a:ext>
                </a:extLst>
              </a:tr>
              <a:tr h="794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Penn State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$29,000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$21,000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$22,000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$26,600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039672"/>
                  </a:ext>
                </a:extLst>
              </a:tr>
              <a:tr h="794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Ursinus College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$65,000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$21,000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$24,000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$25,000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72420"/>
                  </a:ext>
                </a:extLst>
              </a:tr>
              <a:tr h="794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Kutztown University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$19,000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$16,000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$17,000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$20,000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68911"/>
                  </a:ext>
                </a:extLst>
              </a:tr>
              <a:tr h="817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Swarthmore College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$67,000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$8,000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N/A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$12,600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225678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1233996" y="4537470"/>
            <a:ext cx="8001000" cy="1447800"/>
          </a:xfrm>
          <a:prstGeom prst="ellipse">
            <a:avLst/>
          </a:prstGeom>
          <a:noFill/>
          <a:ln w="1016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Helpful websites</a:t>
            </a:r>
          </a:p>
        </p:txBody>
      </p:sp>
      <p:graphicFrame>
        <p:nvGraphicFramePr>
          <p:cNvPr id="20588" name="Group 10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8563556"/>
              </p:ext>
            </p:extLst>
          </p:nvPr>
        </p:nvGraphicFramePr>
        <p:xfrm>
          <a:off x="457200" y="762000"/>
          <a:ext cx="8153400" cy="5644704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College Research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http://student.naviance.com/neshaminyhs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 Registration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www.collegeboard.org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 Registration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www.actstudent.org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 Free Prep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www.khanacademy.org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www.albert.io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also has ACT Prep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/>
                        </a:rPr>
                        <a:t>www.fairtest.org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094928"/>
                  </a:ext>
                </a:extLst>
              </a:tr>
              <a:tr h="359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Financial Aid (FAFSA)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/>
                        </a:rPr>
                        <a:t>www.studentaid.gov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Scholarships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NAVIANCE: </a:t>
                      </a:r>
                      <a:r>
                        <a:rPr kumimoji="0" 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hlinkClick r:id="rId9"/>
                        </a:rPr>
                        <a:t>http://student.naviance.com/neshaminyhs</a:t>
                      </a:r>
                      <a:endParaRPr kumimoji="0" 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www.studentscholarships.org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www.fastweb.com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www.raise.me</a:t>
                      </a:r>
                      <a:endParaRPr lang="en-US" sz="1800" u="sng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NCAA Athletic Eligibility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3"/>
                        </a:rPr>
                        <a:t>www.NCAAClearinghouse.org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Career Exploration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NAVIANCE http://student.naviance.com/neshaminyhs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Pennsylvania Schools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4"/>
                        </a:rPr>
                        <a:t>www.pennsylvaniamentor.org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Service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5"/>
                        </a:rPr>
                        <a:t>www.buckscountyalive.com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9006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90858" y="911116"/>
            <a:ext cx="515815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00123" y="643467"/>
            <a:ext cx="307028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6646" y="644382"/>
            <a:ext cx="289201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065" y="1522820"/>
            <a:ext cx="2061031" cy="3601914"/>
          </a:xfr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Naviance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099CBE-3719-432E-C1B4-FF3255BBD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343262"/>
              </p:ext>
            </p:extLst>
          </p:nvPr>
        </p:nvGraphicFramePr>
        <p:xfrm>
          <a:off x="3782136" y="643467"/>
          <a:ext cx="4867132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655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2322" y="152400"/>
            <a:ext cx="64540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Pennsylvania Career </a:t>
            </a:r>
          </a:p>
          <a:p>
            <a:pPr algn="ctr"/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Readiness Standards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28" y="1906726"/>
            <a:ext cx="6788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students in Grades 9-11 will complete 7 Career readiness tasks as part of the state requirements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018" y="2676167"/>
            <a:ext cx="870758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9</a:t>
            </a:r>
            <a:r>
              <a:rPr lang="en-US" sz="2000" baseline="30000" dirty="0"/>
              <a:t>th</a:t>
            </a:r>
            <a:r>
              <a:rPr lang="en-US" sz="2000" dirty="0"/>
              <a:t> grade</a:t>
            </a:r>
          </a:p>
          <a:p>
            <a:r>
              <a:rPr lang="en-US" dirty="0"/>
              <a:t>Complete a </a:t>
            </a:r>
            <a:r>
              <a:rPr lang="en-US" i="1" dirty="0"/>
              <a:t>Future Plans Survey </a:t>
            </a:r>
            <a:r>
              <a:rPr lang="en-US" dirty="0"/>
              <a:t>with the counselor</a:t>
            </a:r>
          </a:p>
          <a:p>
            <a:r>
              <a:rPr lang="en-US" dirty="0"/>
              <a:t>Complete a </a:t>
            </a:r>
            <a:r>
              <a:rPr lang="en-US" i="1" dirty="0"/>
              <a:t>Future Career Cluster Ideas </a:t>
            </a:r>
            <a:r>
              <a:rPr lang="en-US" dirty="0"/>
              <a:t>Survey</a:t>
            </a:r>
          </a:p>
          <a:p>
            <a:r>
              <a:rPr lang="en-US" dirty="0"/>
              <a:t>Watch a </a:t>
            </a:r>
            <a:r>
              <a:rPr lang="en-US" i="1" dirty="0"/>
              <a:t>video about post secondary options and write a reflection</a:t>
            </a:r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8336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10</a:t>
            </a:r>
            <a:r>
              <a:rPr lang="en-US" sz="2000" baseline="30000" dirty="0"/>
              <a:t>th</a:t>
            </a:r>
            <a:r>
              <a:rPr lang="en-US" sz="2000" dirty="0"/>
              <a:t> grade</a:t>
            </a:r>
          </a:p>
          <a:p>
            <a:r>
              <a:rPr lang="en-US" dirty="0"/>
              <a:t>Complete the </a:t>
            </a:r>
            <a:r>
              <a:rPr lang="en-US" i="1" dirty="0"/>
              <a:t>Strengths Explorer</a:t>
            </a:r>
            <a:r>
              <a:rPr lang="en-US" dirty="0"/>
              <a:t> in Naviance</a:t>
            </a:r>
          </a:p>
          <a:p>
            <a:r>
              <a:rPr lang="en-US" dirty="0"/>
              <a:t>Complete a </a:t>
            </a:r>
            <a:r>
              <a:rPr lang="en-US" i="1" dirty="0"/>
              <a:t>survey about </a:t>
            </a:r>
            <a:r>
              <a:rPr lang="en-US" dirty="0"/>
              <a:t>the </a:t>
            </a:r>
            <a:r>
              <a:rPr lang="en-US" i="1" dirty="0"/>
              <a:t>Habits of Mind</a:t>
            </a:r>
          </a:p>
          <a:p>
            <a:r>
              <a:rPr lang="en-US" i="1" dirty="0"/>
              <a:t>Future Career Pathway Ideas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018" y="5181600"/>
            <a:ext cx="85863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dirty="0"/>
              <a:t>11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r>
              <a:rPr lang="en-US" dirty="0"/>
              <a:t>Meet with Counselor and discuss plans for post graduation </a:t>
            </a:r>
          </a:p>
          <a:p>
            <a:r>
              <a:rPr lang="en-US" dirty="0"/>
              <a:t>Complete a Career and College survey</a:t>
            </a:r>
          </a:p>
          <a:p>
            <a:r>
              <a:rPr lang="en-US" dirty="0"/>
              <a:t>Future Career Choices</a:t>
            </a:r>
          </a:p>
          <a:p>
            <a:r>
              <a:rPr lang="en-US" dirty="0"/>
              <a:t>Entrepreneurship activity</a:t>
            </a:r>
          </a:p>
        </p:txBody>
      </p:sp>
    </p:spTree>
    <p:extLst>
      <p:ext uri="{BB962C8B-B14F-4D97-AF65-F5344CB8AC3E}">
        <p14:creationId xmlns:p14="http://schemas.microsoft.com/office/powerpoint/2010/main" val="11518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r>
              <a:rPr lang="en-US" sz="2100"/>
              <a:t>There are 6 assessments students can complete to help identify various career opportunities</a:t>
            </a:r>
          </a:p>
          <a:p>
            <a:pPr lvl="2"/>
            <a:r>
              <a:rPr lang="en-US" sz="2100"/>
              <a:t>Do What You Are</a:t>
            </a:r>
          </a:p>
          <a:p>
            <a:pPr lvl="2"/>
            <a:r>
              <a:rPr lang="en-US" sz="2100"/>
              <a:t>MI Advantage</a:t>
            </a:r>
          </a:p>
          <a:p>
            <a:pPr lvl="2"/>
            <a:r>
              <a:rPr lang="en-US" sz="2100"/>
              <a:t>Learning Styles Inventory</a:t>
            </a:r>
          </a:p>
          <a:p>
            <a:pPr lvl="2"/>
            <a:r>
              <a:rPr lang="en-US" sz="2100"/>
              <a:t>Career Interest Profiler</a:t>
            </a:r>
          </a:p>
          <a:p>
            <a:pPr lvl="2"/>
            <a:r>
              <a:rPr lang="en-US" sz="2100"/>
              <a:t>Career Cluster Finder</a:t>
            </a:r>
          </a:p>
        </p:txBody>
      </p:sp>
    </p:spTree>
    <p:extLst>
      <p:ext uri="{BB962C8B-B14F-4D97-AF65-F5344CB8AC3E}">
        <p14:creationId xmlns:p14="http://schemas.microsoft.com/office/powerpoint/2010/main" val="199266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90858" y="911116"/>
            <a:ext cx="515815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00123" y="643467"/>
            <a:ext cx="307028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6646" y="644382"/>
            <a:ext cx="289201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2065" y="1522820"/>
            <a:ext cx="2061031" cy="360191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3100">
                <a:solidFill>
                  <a:srgbClr val="FFFFFF"/>
                </a:solidFill>
              </a:rPr>
              <a:t>10</a:t>
            </a:r>
            <a:r>
              <a:rPr lang="en-US" altLang="en-US" sz="3100" baseline="30000">
                <a:solidFill>
                  <a:srgbClr val="FFFFFF"/>
                </a:solidFill>
              </a:rPr>
              <a:t>th</a:t>
            </a:r>
            <a:r>
              <a:rPr lang="en-US" altLang="en-US" sz="3100">
                <a:solidFill>
                  <a:srgbClr val="FFFFFF"/>
                </a:solidFill>
              </a:rPr>
              <a:t> Grade</a:t>
            </a:r>
          </a:p>
        </p:txBody>
      </p:sp>
      <p:graphicFrame>
        <p:nvGraphicFramePr>
          <p:cNvPr id="7173" name="Rectangle 3">
            <a:extLst>
              <a:ext uri="{FF2B5EF4-FFF2-40B4-BE49-F238E27FC236}">
                <a16:creationId xmlns:a16="http://schemas.microsoft.com/office/drawing/2014/main" id="{204997E6-17E0-B46C-5430-FC3AF0340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206347"/>
              </p:ext>
            </p:extLst>
          </p:nvPr>
        </p:nvGraphicFramePr>
        <p:xfrm>
          <a:off x="3782136" y="643467"/>
          <a:ext cx="4867132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20742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Community Service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266345"/>
            <a:ext cx="3823335" cy="391061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Hospitals 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Nursing Homes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Red Cross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Interact Club &amp; Service Learning Club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  <a:hlinkClick r:id="rId3"/>
              </a:rPr>
              <a:t>www.volunteermatch.org</a:t>
            </a:r>
            <a:endParaRPr lang="en-US" altLang="en-US" sz="2100" kern="1200">
              <a:solidFill>
                <a:srgbClr val="FFFFFF"/>
              </a:solidFill>
            </a:endParaRP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  <a:hlinkClick r:id="rId4"/>
              </a:rPr>
              <a:t>www.buckscountyalive.com</a:t>
            </a:r>
            <a:r>
              <a:rPr lang="en-US" altLang="en-US" sz="2100" kern="1200">
                <a:solidFill>
                  <a:srgbClr val="FFFFFF"/>
                </a:solidFill>
              </a:rPr>
              <a:t>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	(Click on “Volunteer Opportunities” under “Community”)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kern="1200">
                <a:solidFill>
                  <a:srgbClr val="FFFFFF"/>
                </a:solidFill>
              </a:rPr>
              <a:t>Religious Organizations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100" kern="1200">
              <a:solidFill>
                <a:srgbClr val="FFFFFF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92015" y="2266345"/>
            <a:ext cx="3823335" cy="391061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100">
                <a:solidFill>
                  <a:srgbClr val="FFFFFF"/>
                </a:solidFill>
                <a:latin typeface="+mn-lt"/>
              </a:rPr>
              <a:t>Keep a log of EACH, INDIVIDUAL activity</a:t>
            </a:r>
          </a:p>
        </p:txBody>
      </p:sp>
    </p:spTree>
    <p:extLst>
      <p:ext uri="{BB962C8B-B14F-4D97-AF65-F5344CB8AC3E}">
        <p14:creationId xmlns:p14="http://schemas.microsoft.com/office/powerpoint/2010/main" val="414659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>
                <a:solidFill>
                  <a:srgbClr val="FFFFFF"/>
                </a:solidFill>
              </a:rPr>
              <a:t>11</a:t>
            </a:r>
            <a:r>
              <a:rPr lang="en-US" altLang="en-US" sz="4100" baseline="30000">
                <a:solidFill>
                  <a:srgbClr val="FFFFFF"/>
                </a:solidFill>
              </a:rPr>
              <a:t>th</a:t>
            </a:r>
            <a:r>
              <a:rPr lang="en-US" altLang="en-US" sz="4100">
                <a:solidFill>
                  <a:srgbClr val="FFFFFF"/>
                </a:solidFill>
              </a:rPr>
              <a:t> Grade</a:t>
            </a:r>
            <a:br>
              <a:rPr lang="en-US" altLang="en-US" sz="4100">
                <a:solidFill>
                  <a:srgbClr val="FFFFFF"/>
                </a:solidFill>
              </a:rPr>
            </a:br>
            <a:r>
              <a:rPr lang="en-US" altLang="en-US" sz="4100">
                <a:solidFill>
                  <a:srgbClr val="FFFFFF"/>
                </a:solidFill>
              </a:rPr>
              <a:t>The Most Important Year!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734031" y="885651"/>
            <a:ext cx="4893915" cy="461684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100"/>
              <a:t>Take the PSAT in October (NMSQT)</a:t>
            </a:r>
          </a:p>
          <a:p>
            <a:pPr eaLnBrk="1" hangingPunct="1"/>
            <a:r>
              <a:rPr lang="en-US" altLang="en-US" sz="2100"/>
              <a:t>Continue working on your resume</a:t>
            </a:r>
          </a:p>
          <a:p>
            <a:pPr eaLnBrk="1" hangingPunct="1"/>
            <a:r>
              <a:rPr lang="en-US" altLang="en-US" sz="2100"/>
              <a:t>Register for and take the SAT’s (Spring)</a:t>
            </a:r>
          </a:p>
          <a:p>
            <a:pPr eaLnBrk="1" hangingPunct="1"/>
            <a:r>
              <a:rPr lang="en-US" altLang="en-US" sz="2100"/>
              <a:t>Consider taking the ACT</a:t>
            </a:r>
          </a:p>
          <a:p>
            <a:pPr eaLnBrk="1" hangingPunct="1"/>
            <a:r>
              <a:rPr lang="en-US" altLang="en-US" sz="2100"/>
              <a:t>Meet with colleges that visit your high school</a:t>
            </a:r>
          </a:p>
          <a:p>
            <a:pPr eaLnBrk="1" hangingPunct="1"/>
            <a:r>
              <a:rPr lang="en-US" altLang="en-US" sz="2100" b="1"/>
              <a:t>Visit, Visit, Visit!! </a:t>
            </a:r>
          </a:p>
          <a:p>
            <a:pPr eaLnBrk="1" hangingPunct="1"/>
            <a:r>
              <a:rPr lang="en-US" altLang="en-US" sz="2100"/>
              <a:t>Attend a college fair </a:t>
            </a:r>
          </a:p>
          <a:p>
            <a:pPr eaLnBrk="1" hangingPunct="1">
              <a:buFontTx/>
              <a:buNone/>
            </a:pPr>
            <a:r>
              <a:rPr lang="en-US" altLang="en-US" sz="210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5200">
                <a:solidFill>
                  <a:schemeClr val="bg1"/>
                </a:solidFill>
              </a:rPr>
              <a:t>11</a:t>
            </a:r>
            <a:r>
              <a:rPr lang="en-US" altLang="en-US" sz="5200" baseline="30000">
                <a:solidFill>
                  <a:schemeClr val="bg1"/>
                </a:solidFill>
              </a:rPr>
              <a:t>th</a:t>
            </a:r>
            <a:r>
              <a:rPr lang="en-US" altLang="en-US" sz="5200">
                <a:solidFill>
                  <a:schemeClr val="bg1"/>
                </a:solidFill>
              </a:rPr>
              <a:t> Grade</a:t>
            </a:r>
          </a:p>
        </p:txBody>
      </p:sp>
      <p:graphicFrame>
        <p:nvGraphicFramePr>
          <p:cNvPr id="9221" name="Rectangle 3">
            <a:extLst>
              <a:ext uri="{FF2B5EF4-FFF2-40B4-BE49-F238E27FC236}">
                <a16:creationId xmlns:a16="http://schemas.microsoft.com/office/drawing/2014/main" id="{F8630698-1B42-5AB8-8E97-F0AA6714F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188459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3718439BBDBA438A29D5442FBC2F1F" ma:contentTypeVersion="12" ma:contentTypeDescription="Create a new document." ma:contentTypeScope="" ma:versionID="34647ed2a0c6e2689b41bd335e763929">
  <xsd:schema xmlns:xsd="http://www.w3.org/2001/XMLSchema" xmlns:xs="http://www.w3.org/2001/XMLSchema" xmlns:p="http://schemas.microsoft.com/office/2006/metadata/properties" xmlns:ns3="f9a2b56e-7159-45f1-b214-49da24b996cb" xmlns:ns4="3d61d8c5-6628-4144-8e85-5b5ae58351b2" targetNamespace="http://schemas.microsoft.com/office/2006/metadata/properties" ma:root="true" ma:fieldsID="e5314ecfd18910bfe339055be5d7bb37" ns3:_="" ns4:_="">
    <xsd:import namespace="f9a2b56e-7159-45f1-b214-49da24b996cb"/>
    <xsd:import namespace="3d61d8c5-6628-4144-8e85-5b5ae58351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2b56e-7159-45f1-b214-49da24b99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1d8c5-6628-4144-8e85-5b5ae5835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A116CC-2A28-44FA-9DD9-D66E3D9930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A9BE1E-371F-4956-95D3-366AB7280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a2b56e-7159-45f1-b214-49da24b996cb"/>
    <ds:schemaRef ds:uri="3d61d8c5-6628-4144-8e85-5b5ae58351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62932D-75B3-4D13-8B5A-0E719C1D176E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f9a2b56e-7159-45f1-b214-49da24b996cb"/>
    <ds:schemaRef ds:uri="http://purl.org/dc/dcmitype/"/>
    <ds:schemaRef ds:uri="http://schemas.microsoft.com/office/2006/metadata/properties"/>
    <ds:schemaRef ds:uri="http://schemas.microsoft.com/office/infopath/2007/PartnerControls"/>
    <ds:schemaRef ds:uri="3d61d8c5-6628-4144-8e85-5b5ae58351b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1611</Words>
  <Application>Microsoft Office PowerPoint</Application>
  <PresentationFormat>On-screen Show (4:3)</PresentationFormat>
  <Paragraphs>397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Aldhabi</vt:lpstr>
      <vt:lpstr>Arial</vt:lpstr>
      <vt:lpstr>Calibri</vt:lpstr>
      <vt:lpstr>Times New Roman</vt:lpstr>
      <vt:lpstr>Default Design</vt:lpstr>
      <vt:lpstr>Preparing for College!</vt:lpstr>
      <vt:lpstr>Where do I begin preparing?</vt:lpstr>
      <vt:lpstr>Naviance</vt:lpstr>
      <vt:lpstr>PowerPoint Presentation</vt:lpstr>
      <vt:lpstr>Assessments</vt:lpstr>
      <vt:lpstr>10th Grade</vt:lpstr>
      <vt:lpstr>Community Service</vt:lpstr>
      <vt:lpstr>11th Grade The Most Important Year!</vt:lpstr>
      <vt:lpstr>11th Grade</vt:lpstr>
      <vt:lpstr>What do colleges look for? </vt:lpstr>
      <vt:lpstr>INFORMATION FOUND IN NAVIANCE</vt:lpstr>
      <vt:lpstr>Standardized Test Options</vt:lpstr>
      <vt:lpstr>PowerPoint Presentation</vt:lpstr>
      <vt:lpstr>ACT versus SAT</vt:lpstr>
      <vt:lpstr>SAT Test Dates </vt:lpstr>
      <vt:lpstr>ACT Test Dates</vt:lpstr>
      <vt:lpstr>Upcoming Changes to the SAT</vt:lpstr>
      <vt:lpstr>Test Optional School</vt:lpstr>
      <vt:lpstr>12th Grade</vt:lpstr>
      <vt:lpstr>12th Grade</vt:lpstr>
      <vt:lpstr>12th Grade</vt:lpstr>
      <vt:lpstr>Types of Admission</vt:lpstr>
      <vt:lpstr>Letters of Recommendation</vt:lpstr>
      <vt:lpstr>12th Grade</vt:lpstr>
      <vt:lpstr>12th Grade</vt:lpstr>
      <vt:lpstr>PowerPoint Presentation</vt:lpstr>
      <vt:lpstr>Helpful websites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College!</dc:title>
  <dc:creator>Rodgers, Casey</dc:creator>
  <cp:lastModifiedBy>Rodgers, Casey</cp:lastModifiedBy>
  <cp:revision>1</cp:revision>
  <cp:lastPrinted>2022-03-30T13:01:36Z</cp:lastPrinted>
  <dcterms:created xsi:type="dcterms:W3CDTF">2022-03-30T12:32:26Z</dcterms:created>
  <dcterms:modified xsi:type="dcterms:W3CDTF">2022-03-30T15:24:52Z</dcterms:modified>
</cp:coreProperties>
</file>